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</p:sldIdLst>
  <p:sldSz cx="6858000" cy="9906000" type="A4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B4B5"/>
    <a:srgbClr val="5959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6395" autoAdjust="0"/>
  </p:normalViewPr>
  <p:slideViewPr>
    <p:cSldViewPr snapToGrid="0">
      <p:cViewPr varScale="1">
        <p:scale>
          <a:sx n="80" d="100"/>
          <a:sy n="80" d="100"/>
        </p:scale>
        <p:origin x="3024" y="12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39234-7020-436A-8BE3-976769ECCBB2}" type="datetimeFigureOut">
              <a:rPr lang="en-GB" smtClean="0"/>
              <a:t>14/01/2021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BEEB9-559F-4CD6-8B36-799D69FBC1A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3032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39234-7020-436A-8BE3-976769ECCBB2}" type="datetimeFigureOut">
              <a:rPr lang="en-GB" smtClean="0"/>
              <a:t>14/01/2021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BEEB9-559F-4CD6-8B36-799D69FBC1A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9444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39234-7020-436A-8BE3-976769ECCBB2}" type="datetimeFigureOut">
              <a:rPr lang="en-GB" smtClean="0"/>
              <a:t>14/01/2021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BEEB9-559F-4CD6-8B36-799D69FBC1A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2061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39234-7020-436A-8BE3-976769ECCBB2}" type="datetimeFigureOut">
              <a:rPr lang="en-GB" smtClean="0"/>
              <a:t>14/01/2021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BEEB9-559F-4CD6-8B36-799D69FBC1A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811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39234-7020-436A-8BE3-976769ECCBB2}" type="datetimeFigureOut">
              <a:rPr lang="en-GB" smtClean="0"/>
              <a:t>14/01/2021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BEEB9-559F-4CD6-8B36-799D69FBC1A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5026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39234-7020-436A-8BE3-976769ECCBB2}" type="datetimeFigureOut">
              <a:rPr lang="en-GB" smtClean="0"/>
              <a:t>14/01/2021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BEEB9-559F-4CD6-8B36-799D69FBC1A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3197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39234-7020-436A-8BE3-976769ECCBB2}" type="datetimeFigureOut">
              <a:rPr lang="en-GB" smtClean="0"/>
              <a:t>14/01/2021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BEEB9-559F-4CD6-8B36-799D69FBC1A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3128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39234-7020-436A-8BE3-976769ECCBB2}" type="datetimeFigureOut">
              <a:rPr lang="en-GB" smtClean="0"/>
              <a:t>14/01/2021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BEEB9-559F-4CD6-8B36-799D69FBC1A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4976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39234-7020-436A-8BE3-976769ECCBB2}" type="datetimeFigureOut">
              <a:rPr lang="en-GB" smtClean="0"/>
              <a:t>14/01/2021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BEEB9-559F-4CD6-8B36-799D69FBC1A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2845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39234-7020-436A-8BE3-976769ECCBB2}" type="datetimeFigureOut">
              <a:rPr lang="en-GB" smtClean="0"/>
              <a:t>14/01/2021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BEEB9-559F-4CD6-8B36-799D69FBC1A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2989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39234-7020-436A-8BE3-976769ECCBB2}" type="datetimeFigureOut">
              <a:rPr lang="en-GB" smtClean="0"/>
              <a:t>14/01/2021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BEEB9-559F-4CD6-8B36-799D69FBC1A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828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C39234-7020-436A-8BE3-976769ECCBB2}" type="datetimeFigureOut">
              <a:rPr lang="en-GB" smtClean="0"/>
              <a:t>14/01/2021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7BEEB9-559F-4CD6-8B36-799D69FBC1A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201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3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get-disability-work-support.service.gov.uk/apply/start/?utm_source=jobcentre_awareness&amp;utm_medium=Manchester_pilot&amp;utm_campaign=AtW_2019" TargetMode="External"/><Relationship Id="rId5" Type="http://schemas.openxmlformats.org/officeDocument/2006/relationships/hyperlink" Target="tel:+442037874277,,479610423# " TargetMode="External"/><Relationship Id="rId4" Type="http://schemas.openxmlformats.org/officeDocument/2006/relationships/hyperlink" Target="https://teams.microsoft.com/l/meetup-join/19%3ameeting_ZDI1NjhlMWMtN2M2OC00YjdjLWE1ZTAtODlhZDgyNjFkOWE0%40thread.v2/0?context=%7b%22Tid%22%3a%2296f1f6e9-1057-4117-ac28-80cdfe86f8c3%22%2c%22Oid%22%3a%227005fc2e-79fe-4f7c-9adf-c307488756dd%22%7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594111" y="658411"/>
            <a:ext cx="4246670" cy="161356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867405" y="11952"/>
            <a:ext cx="596442" cy="9894048"/>
          </a:xfrm>
          <a:prstGeom prst="rect">
            <a:avLst/>
          </a:prstGeom>
          <a:solidFill>
            <a:srgbClr val="2DB4B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-1" y="0"/>
            <a:ext cx="1867406" cy="9906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2830345" y="641892"/>
            <a:ext cx="3056965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chemeClr val="bg1"/>
                </a:solidFill>
              </a:rPr>
              <a:t>    19.03.2021</a:t>
            </a:r>
            <a:endParaRPr lang="en-GB" sz="3200" dirty="0" smtClean="0"/>
          </a:p>
          <a:p>
            <a:pPr algn="ctr"/>
            <a:r>
              <a:rPr lang="en-GB" sz="2300" dirty="0" smtClean="0">
                <a:solidFill>
                  <a:srgbClr val="2DB4B5"/>
                </a:solidFill>
              </a:rPr>
              <a:t>Access to Work Awareness Session</a:t>
            </a:r>
            <a:endParaRPr lang="en-GB" sz="2300" dirty="0">
              <a:solidFill>
                <a:srgbClr val="2DB4B5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8640" y="8224827"/>
            <a:ext cx="156137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 smtClean="0">
                <a:solidFill>
                  <a:schemeClr val="bg2">
                    <a:lumMod val="75000"/>
                  </a:schemeClr>
                </a:solidFill>
              </a:rPr>
              <a:t>Disability</a:t>
            </a:r>
            <a:r>
              <a:rPr lang="en-GB" sz="2000" dirty="0" smtClean="0">
                <a:solidFill>
                  <a:schemeClr val="bg1"/>
                </a:solidFill>
              </a:rPr>
              <a:t> </a:t>
            </a:r>
          </a:p>
          <a:p>
            <a:r>
              <a:rPr lang="en-GB" sz="2000" dirty="0" smtClean="0">
                <a:solidFill>
                  <a:schemeClr val="bg2">
                    <a:lumMod val="75000"/>
                  </a:schemeClr>
                </a:solidFill>
              </a:rPr>
              <a:t>Services</a:t>
            </a:r>
            <a:endParaRPr lang="en-GB" sz="2000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3C9FFBB3-FF19-47F3-BD03-7C2A6D861A40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4478" y="9026449"/>
            <a:ext cx="844268" cy="702625"/>
          </a:xfrm>
          <a:prstGeom prst="rect">
            <a:avLst/>
          </a:prstGeom>
        </p:spPr>
      </p:pic>
      <p:grpSp>
        <p:nvGrpSpPr>
          <p:cNvPr id="2" name="Group 1"/>
          <p:cNvGrpSpPr/>
          <p:nvPr/>
        </p:nvGrpSpPr>
        <p:grpSpPr>
          <a:xfrm>
            <a:off x="377944" y="285480"/>
            <a:ext cx="2322137" cy="2322137"/>
            <a:chOff x="2015738" y="3964004"/>
            <a:chExt cx="2638272" cy="2638272"/>
          </a:xfrm>
        </p:grpSpPr>
        <p:sp>
          <p:nvSpPr>
            <p:cNvPr id="10" name="Oval 9"/>
            <p:cNvSpPr/>
            <p:nvPr/>
          </p:nvSpPr>
          <p:spPr>
            <a:xfrm>
              <a:off x="2015738" y="3964004"/>
              <a:ext cx="2638272" cy="2638272"/>
            </a:xfrm>
            <a:prstGeom prst="ellipse">
              <a:avLst/>
            </a:prstGeom>
            <a:solidFill>
              <a:schemeClr val="bg1"/>
            </a:solidFill>
            <a:ln w="2540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6" name="Oval 5"/>
            <p:cNvSpPr/>
            <p:nvPr/>
          </p:nvSpPr>
          <p:spPr>
            <a:xfrm>
              <a:off x="2015738" y="3964004"/>
              <a:ext cx="2638272" cy="2638272"/>
            </a:xfrm>
            <a:prstGeom prst="ellipse">
              <a:avLst/>
            </a:prstGeom>
            <a:blipFill>
              <a:blip r:embed="rId3"/>
              <a:stretch>
                <a:fillRect/>
              </a:stretch>
            </a:blipFill>
            <a:ln w="76200">
              <a:solidFill>
                <a:srgbClr val="2DB4B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3" name="Rectangle 2"/>
          <p:cNvSpPr/>
          <p:nvPr/>
        </p:nvSpPr>
        <p:spPr>
          <a:xfrm>
            <a:off x="2546920" y="2410079"/>
            <a:ext cx="4219146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200"/>
              </a:spcBef>
              <a:spcAft>
                <a:spcPts val="600"/>
              </a:spcAft>
            </a:pPr>
            <a:r>
              <a:rPr lang="en-US" sz="1400" b="1" dirty="0" smtClean="0">
                <a:solidFill>
                  <a:srgbClr val="2DB4B5"/>
                </a:solidFill>
                <a:latin typeface="Arial" panose="020B0604020202020204" pitchFamily="34" charset="0"/>
                <a:ea typeface="Batang"/>
                <a:cs typeface="Arial" panose="020B0604020202020204" pitchFamily="34" charset="0"/>
              </a:rPr>
              <a:t>Information</a:t>
            </a:r>
          </a:p>
          <a:p>
            <a:pPr>
              <a:spcBef>
                <a:spcPts val="200"/>
              </a:spcBef>
              <a:spcAft>
                <a:spcPts val="600"/>
              </a:spcAft>
            </a:pPr>
            <a:r>
              <a:rPr lang="en-US" sz="1400" b="1" dirty="0" smtClean="0">
                <a:latin typeface="Arial" panose="020B0604020202020204" pitchFamily="34" charset="0"/>
                <a:ea typeface="Batang"/>
                <a:cs typeface="Arial" panose="020B0604020202020204" pitchFamily="34" charset="0"/>
              </a:rPr>
              <a:t>Friday 19.03.2021 2:00–3:30 PM </a:t>
            </a:r>
            <a:endParaRPr lang="en-US" sz="1400" b="1" dirty="0" smtClean="0">
              <a:latin typeface="Arial" panose="020B0604020202020204" pitchFamily="34" charset="0"/>
              <a:ea typeface="Batang"/>
              <a:cs typeface="Arial" panose="020B0604020202020204" pitchFamily="34" charset="0"/>
            </a:endParaRPr>
          </a:p>
          <a:p>
            <a:pPr>
              <a:spcBef>
                <a:spcPts val="200"/>
              </a:spcBef>
              <a:spcAft>
                <a:spcPts val="600"/>
              </a:spcAft>
            </a:pPr>
            <a:r>
              <a:rPr lang="en-GB" sz="1400" b="1" dirty="0">
                <a:latin typeface="Arial" panose="020B0604020202020204" pitchFamily="34" charset="0"/>
                <a:ea typeface="Batang"/>
                <a:cs typeface="Arial" panose="020B0604020202020204" pitchFamily="34" charset="0"/>
              </a:rPr>
              <a:t>Please use link in email</a:t>
            </a:r>
          </a:p>
          <a:p>
            <a:pPr>
              <a:spcAft>
                <a:spcPts val="0"/>
              </a:spcAft>
            </a:pPr>
            <a:r>
              <a:rPr lang="en-GB" sz="1400" dirty="0" smtClean="0">
                <a:solidFill>
                  <a:srgbClr val="252424"/>
                </a:solidFill>
                <a:latin typeface="Segoe UI" panose="020B0502040204020203" pitchFamily="34" charset="0"/>
                <a:ea typeface="Calibri" panose="020F0502020204030204" pitchFamily="34" charset="0"/>
              </a:rPr>
              <a:t>Microsoft </a:t>
            </a:r>
            <a:r>
              <a:rPr lang="en-GB" sz="1400" dirty="0">
                <a:solidFill>
                  <a:srgbClr val="252424"/>
                </a:solidFill>
                <a:latin typeface="Segoe UI" panose="020B0502040204020203" pitchFamily="34" charset="0"/>
                <a:ea typeface="Calibri" panose="020F0502020204030204" pitchFamily="34" charset="0"/>
              </a:rPr>
              <a:t>Teams meeting </a:t>
            </a:r>
            <a:endParaRPr lang="en-GB" sz="1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en-GB" sz="1400" b="1" dirty="0">
                <a:solidFill>
                  <a:srgbClr val="252424"/>
                </a:solidFill>
                <a:latin typeface="Segoe UI" panose="020B0502040204020203" pitchFamily="34" charset="0"/>
                <a:ea typeface="Calibri" panose="020F0502020204030204" pitchFamily="34" charset="0"/>
              </a:rPr>
              <a:t>Join on your computer or mobile app</a:t>
            </a:r>
            <a:r>
              <a:rPr lang="en-GB" sz="1600" b="1" dirty="0">
                <a:solidFill>
                  <a:srgbClr val="252424"/>
                </a:solidFill>
                <a:latin typeface="Segoe UI" panose="020B0502040204020203" pitchFamily="34" charset="0"/>
                <a:ea typeface="Calibri" panose="020F0502020204030204" pitchFamily="34" charset="0"/>
              </a:rPr>
              <a:t> </a:t>
            </a:r>
            <a:endParaRPr lang="en-GB" sz="1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en-GB" sz="1400" u="sng" dirty="0">
                <a:solidFill>
                  <a:srgbClr val="6264A7"/>
                </a:solidFill>
                <a:latin typeface="Segoe UI Semibold" panose="020B0702040204020203" pitchFamily="34" charset="0"/>
                <a:ea typeface="Calibri" panose="020F0502020204030204" pitchFamily="34" charset="0"/>
                <a:hlinkClick r:id="rId4"/>
              </a:rPr>
              <a:t>Click here to join the meeting</a:t>
            </a:r>
            <a:r>
              <a:rPr lang="en-GB" sz="1600" dirty="0">
                <a:solidFill>
                  <a:srgbClr val="252424"/>
                </a:solidFill>
                <a:latin typeface="Segoe UI" panose="020B0502040204020203" pitchFamily="34" charset="0"/>
                <a:ea typeface="Calibri" panose="020F0502020204030204" pitchFamily="34" charset="0"/>
              </a:rPr>
              <a:t> </a:t>
            </a:r>
            <a:endParaRPr lang="en-GB" sz="1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en-GB" sz="1400" b="1" dirty="0">
                <a:solidFill>
                  <a:srgbClr val="252424"/>
                </a:solidFill>
                <a:latin typeface="Segoe UI" panose="020B0502040204020203" pitchFamily="34" charset="0"/>
                <a:ea typeface="Calibri" panose="020F0502020204030204" pitchFamily="34" charset="0"/>
              </a:rPr>
              <a:t>Or call in (audio only)</a:t>
            </a:r>
            <a:r>
              <a:rPr lang="en-GB" sz="1600" dirty="0">
                <a:solidFill>
                  <a:srgbClr val="252424"/>
                </a:solidFill>
                <a:latin typeface="Segoe UI" panose="020B0502040204020203" pitchFamily="34" charset="0"/>
                <a:ea typeface="Calibri" panose="020F0502020204030204" pitchFamily="34" charset="0"/>
              </a:rPr>
              <a:t> </a:t>
            </a:r>
            <a:endParaRPr lang="en-GB" sz="1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en-GB" sz="1400" u="sng" dirty="0">
                <a:solidFill>
                  <a:srgbClr val="6264A7"/>
                </a:solidFill>
                <a:latin typeface="Segoe UI" panose="020B0502040204020203" pitchFamily="34" charset="0"/>
                <a:ea typeface="Calibri" panose="020F0502020204030204" pitchFamily="34" charset="0"/>
                <a:hlinkClick r:id="rId5"/>
              </a:rPr>
              <a:t>+44 20 3787 4277,,479610423#</a:t>
            </a:r>
            <a:r>
              <a:rPr lang="en-GB" sz="1600" dirty="0">
                <a:solidFill>
                  <a:srgbClr val="252424"/>
                </a:solidFill>
                <a:latin typeface="Segoe UI" panose="020B0502040204020203" pitchFamily="34" charset="0"/>
                <a:ea typeface="Calibri" panose="020F0502020204030204" pitchFamily="34" charset="0"/>
              </a:rPr>
              <a:t> </a:t>
            </a:r>
            <a:r>
              <a:rPr lang="en-GB" sz="1400" dirty="0">
                <a:solidFill>
                  <a:srgbClr val="252424"/>
                </a:solidFill>
                <a:latin typeface="Segoe UI" panose="020B0502040204020203" pitchFamily="34" charset="0"/>
                <a:ea typeface="Calibri" panose="020F0502020204030204" pitchFamily="34" charset="0"/>
              </a:rPr>
              <a:t>  United Kingdom, London </a:t>
            </a:r>
            <a:endParaRPr lang="en-GB" sz="1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en-GB" sz="1400" dirty="0">
                <a:solidFill>
                  <a:srgbClr val="252424"/>
                </a:solidFill>
                <a:latin typeface="Segoe UI" panose="020B0502040204020203" pitchFamily="34" charset="0"/>
                <a:ea typeface="Calibri" panose="020F0502020204030204" pitchFamily="34" charset="0"/>
              </a:rPr>
              <a:t>Phone Conference ID: </a:t>
            </a:r>
            <a:r>
              <a:rPr lang="en-GB" sz="1600" dirty="0">
                <a:solidFill>
                  <a:srgbClr val="252424"/>
                </a:solidFill>
                <a:latin typeface="Segoe UI" panose="020B0502040204020203" pitchFamily="34" charset="0"/>
                <a:ea typeface="Calibri" panose="020F0502020204030204" pitchFamily="34" charset="0"/>
              </a:rPr>
              <a:t>479 610 423# </a:t>
            </a:r>
            <a:endParaRPr lang="en-GB" sz="1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Bef>
                <a:spcPts val="200"/>
              </a:spcBef>
              <a:spcAft>
                <a:spcPts val="600"/>
              </a:spcAft>
            </a:pPr>
            <a:r>
              <a:rPr lang="en-US" sz="1400" b="1" dirty="0" smtClean="0">
                <a:solidFill>
                  <a:srgbClr val="2DB4B5"/>
                </a:solidFill>
                <a:latin typeface="Arial" panose="020B0604020202020204" pitchFamily="34" charset="0"/>
                <a:ea typeface="Batang"/>
                <a:cs typeface="Arial" panose="020B0604020202020204" pitchFamily="34" charset="0"/>
              </a:rPr>
              <a:t>Hosts</a:t>
            </a:r>
            <a:endParaRPr lang="en-US" sz="1400" b="1" dirty="0">
              <a:solidFill>
                <a:srgbClr val="2DB4B5"/>
              </a:solidFill>
              <a:latin typeface="Arial" panose="020B0604020202020204" pitchFamily="34" charset="0"/>
              <a:ea typeface="Batang"/>
              <a:cs typeface="Arial" panose="020B0604020202020204" pitchFamily="34" charset="0"/>
            </a:endParaRPr>
          </a:p>
          <a:p>
            <a:pPr>
              <a:spcBef>
                <a:spcPts val="200"/>
              </a:spcBef>
              <a:spcAft>
                <a:spcPts val="600"/>
              </a:spcAft>
            </a:pPr>
            <a:r>
              <a:rPr lang="en-US" sz="1400" dirty="0" smtClean="0">
                <a:latin typeface="Arial" panose="020B0604020202020204" pitchFamily="34" charset="0"/>
                <a:ea typeface="Batang"/>
                <a:cs typeface="Arial" panose="020B0604020202020204" pitchFamily="34" charset="0"/>
              </a:rPr>
              <a:t>Ken Lawton – </a:t>
            </a:r>
            <a:r>
              <a:rPr lang="en-US" sz="1400" dirty="0">
                <a:latin typeface="Arial" panose="020B0604020202020204" pitchFamily="34" charset="0"/>
                <a:ea typeface="Batang"/>
                <a:cs typeface="Arial" panose="020B0604020202020204" pitchFamily="34" charset="0"/>
              </a:rPr>
              <a:t>DWP Disability Services Relationships </a:t>
            </a:r>
            <a:r>
              <a:rPr lang="en-US" sz="1400" dirty="0" smtClean="0">
                <a:latin typeface="Arial" panose="020B0604020202020204" pitchFamily="34" charset="0"/>
                <a:ea typeface="Batang"/>
                <a:cs typeface="Arial" panose="020B0604020202020204" pitchFamily="34" charset="0"/>
              </a:rPr>
              <a:t>Team / National PIP TFEA SPOC</a:t>
            </a:r>
          </a:p>
          <a:p>
            <a:pPr>
              <a:spcBef>
                <a:spcPts val="200"/>
              </a:spcBef>
              <a:spcAft>
                <a:spcPts val="600"/>
              </a:spcAft>
            </a:pPr>
            <a:r>
              <a:rPr lang="en-US" sz="1400" dirty="0" smtClean="0">
                <a:latin typeface="Arial" panose="020B0604020202020204" pitchFamily="34" charset="0"/>
                <a:ea typeface="Batang"/>
                <a:cs typeface="Arial" panose="020B0604020202020204" pitchFamily="34" charset="0"/>
              </a:rPr>
              <a:t>Theresa Jones – </a:t>
            </a:r>
            <a:r>
              <a:rPr lang="en-US" sz="1400" dirty="0">
                <a:latin typeface="Arial" panose="020B0604020202020204" pitchFamily="34" charset="0"/>
                <a:ea typeface="Batang"/>
                <a:cs typeface="Arial" panose="020B0604020202020204" pitchFamily="34" charset="0"/>
              </a:rPr>
              <a:t>DWP Disability Services Relationships </a:t>
            </a:r>
            <a:r>
              <a:rPr lang="en-US" sz="1400" dirty="0" smtClean="0">
                <a:latin typeface="Arial" panose="020B0604020202020204" pitchFamily="34" charset="0"/>
                <a:ea typeface="Batang"/>
                <a:cs typeface="Arial" panose="020B0604020202020204" pitchFamily="34" charset="0"/>
              </a:rPr>
              <a:t>Team</a:t>
            </a:r>
          </a:p>
          <a:p>
            <a:pPr>
              <a:spcBef>
                <a:spcPts val="200"/>
              </a:spcBef>
              <a:spcAft>
                <a:spcPts val="600"/>
              </a:spcAft>
            </a:pPr>
            <a:r>
              <a:rPr lang="en-US" sz="1400" b="1" dirty="0" smtClean="0">
                <a:solidFill>
                  <a:srgbClr val="2DB4B5"/>
                </a:solidFill>
                <a:latin typeface="Arial" panose="020B0604020202020204" pitchFamily="34" charset="0"/>
                <a:ea typeface="Batang"/>
                <a:cs typeface="Arial" panose="020B0604020202020204" pitchFamily="34" charset="0"/>
              </a:rPr>
              <a:t>Agenda</a:t>
            </a:r>
            <a:endParaRPr lang="en-US" sz="1400" b="1" dirty="0">
              <a:solidFill>
                <a:srgbClr val="2DB4B5"/>
              </a:solidFill>
              <a:latin typeface="Arial" panose="020B0604020202020204" pitchFamily="34" charset="0"/>
              <a:ea typeface="Batang"/>
              <a:cs typeface="Arial" panose="020B0604020202020204" pitchFamily="34" charset="0"/>
            </a:endParaRPr>
          </a:p>
          <a:p>
            <a:pPr>
              <a:spcBef>
                <a:spcPts val="200"/>
              </a:spcBef>
              <a:spcAft>
                <a:spcPts val="600"/>
              </a:spcAft>
            </a:pPr>
            <a:r>
              <a:rPr lang="en-US" sz="1400" b="1" dirty="0" smtClean="0">
                <a:latin typeface="Arial" panose="020B0604020202020204" pitchFamily="34" charset="0"/>
                <a:ea typeface="Batang"/>
                <a:cs typeface="Arial" panose="020B0604020202020204" pitchFamily="34" charset="0"/>
              </a:rPr>
              <a:t>2:00</a:t>
            </a:r>
            <a:r>
              <a:rPr lang="en-US" sz="1400" dirty="0" smtClean="0">
                <a:latin typeface="Arial" panose="020B0604020202020204" pitchFamily="34" charset="0"/>
                <a:ea typeface="Batang"/>
                <a:cs typeface="Arial" panose="020B0604020202020204" pitchFamily="34" charset="0"/>
              </a:rPr>
              <a:t> – Welcome and Introduction </a:t>
            </a:r>
          </a:p>
          <a:p>
            <a:pPr>
              <a:spcBef>
                <a:spcPts val="200"/>
              </a:spcBef>
              <a:spcAft>
                <a:spcPts val="600"/>
              </a:spcAft>
            </a:pPr>
            <a:r>
              <a:rPr lang="en-US" sz="1400" b="1" dirty="0" smtClean="0">
                <a:latin typeface="Arial" panose="020B0604020202020204" pitchFamily="34" charset="0"/>
                <a:ea typeface="Batang"/>
                <a:cs typeface="Arial" panose="020B0604020202020204" pitchFamily="34" charset="0"/>
              </a:rPr>
              <a:t>2:05</a:t>
            </a:r>
            <a:r>
              <a:rPr lang="en-US" sz="1400" dirty="0" smtClean="0">
                <a:latin typeface="Arial" panose="020B0604020202020204" pitchFamily="34" charset="0"/>
                <a:ea typeface="Batang"/>
                <a:cs typeface="Arial" panose="020B0604020202020204" pitchFamily="34" charset="0"/>
              </a:rPr>
              <a:t> – The ATW Customer Journey </a:t>
            </a:r>
          </a:p>
          <a:p>
            <a:pPr>
              <a:spcBef>
                <a:spcPts val="200"/>
              </a:spcBef>
              <a:spcAft>
                <a:spcPts val="600"/>
              </a:spcAft>
            </a:pPr>
            <a:r>
              <a:rPr lang="en-US" sz="1400" b="1" dirty="0">
                <a:latin typeface="Arial" panose="020B0604020202020204" pitchFamily="34" charset="0"/>
                <a:ea typeface="Batang"/>
                <a:cs typeface="Arial" panose="020B0604020202020204" pitchFamily="34" charset="0"/>
              </a:rPr>
              <a:t>2</a:t>
            </a:r>
            <a:r>
              <a:rPr lang="en-US" sz="1400" b="1" dirty="0" smtClean="0">
                <a:latin typeface="Arial" panose="020B0604020202020204" pitchFamily="34" charset="0"/>
                <a:ea typeface="Batang"/>
                <a:cs typeface="Arial" panose="020B0604020202020204" pitchFamily="34" charset="0"/>
              </a:rPr>
              <a:t>:40</a:t>
            </a:r>
            <a:r>
              <a:rPr lang="en-US" sz="1400" dirty="0" smtClean="0">
                <a:latin typeface="Arial" panose="020B0604020202020204" pitchFamily="34" charset="0"/>
                <a:ea typeface="Batang"/>
                <a:cs typeface="Arial" panose="020B0604020202020204" pitchFamily="34" charset="0"/>
              </a:rPr>
              <a:t> – Covid -19 – Support</a:t>
            </a:r>
          </a:p>
          <a:p>
            <a:pPr>
              <a:spcBef>
                <a:spcPts val="200"/>
              </a:spcBef>
              <a:spcAft>
                <a:spcPts val="600"/>
              </a:spcAft>
            </a:pPr>
            <a:r>
              <a:rPr lang="en-US" sz="1400" b="1" dirty="0">
                <a:latin typeface="Arial" panose="020B0604020202020204" pitchFamily="34" charset="0"/>
                <a:ea typeface="Batang"/>
                <a:cs typeface="Arial" panose="020B0604020202020204" pitchFamily="34" charset="0"/>
              </a:rPr>
              <a:t>2</a:t>
            </a:r>
            <a:r>
              <a:rPr lang="en-US" sz="1400" b="1" dirty="0" smtClean="0">
                <a:latin typeface="Arial" panose="020B0604020202020204" pitchFamily="34" charset="0"/>
                <a:ea typeface="Batang"/>
                <a:cs typeface="Arial" panose="020B0604020202020204" pitchFamily="34" charset="0"/>
              </a:rPr>
              <a:t>:45</a:t>
            </a:r>
            <a:r>
              <a:rPr lang="en-US" sz="1400" dirty="0" smtClean="0">
                <a:latin typeface="Arial" panose="020B0604020202020204" pitchFamily="34" charset="0"/>
                <a:ea typeface="Batang"/>
                <a:cs typeface="Arial" panose="020B0604020202020204" pitchFamily="34" charset="0"/>
              </a:rPr>
              <a:t> – ATW Blended Support Offer (BSO)</a:t>
            </a:r>
          </a:p>
          <a:p>
            <a:pPr>
              <a:spcBef>
                <a:spcPts val="200"/>
              </a:spcBef>
              <a:spcAft>
                <a:spcPts val="600"/>
              </a:spcAft>
            </a:pPr>
            <a:r>
              <a:rPr lang="en-US" sz="1400" b="1" dirty="0">
                <a:latin typeface="Arial" panose="020B0604020202020204" pitchFamily="34" charset="0"/>
                <a:ea typeface="Batang"/>
                <a:cs typeface="Arial" panose="020B0604020202020204" pitchFamily="34" charset="0"/>
              </a:rPr>
              <a:t>3</a:t>
            </a:r>
            <a:r>
              <a:rPr lang="en-US" sz="1400" b="1" dirty="0" smtClean="0">
                <a:latin typeface="Arial" panose="020B0604020202020204" pitchFamily="34" charset="0"/>
                <a:ea typeface="Batang"/>
                <a:cs typeface="Arial" panose="020B0604020202020204" pitchFamily="34" charset="0"/>
              </a:rPr>
              <a:t>:00 – </a:t>
            </a:r>
            <a:r>
              <a:rPr lang="en-US" sz="1400" dirty="0" smtClean="0">
                <a:latin typeface="Arial" panose="020B0604020202020204" pitchFamily="34" charset="0"/>
                <a:ea typeface="Batang"/>
                <a:cs typeface="Arial" panose="020B0604020202020204" pitchFamily="34" charset="0"/>
              </a:rPr>
              <a:t>Case Studies </a:t>
            </a:r>
          </a:p>
          <a:p>
            <a:pPr>
              <a:spcBef>
                <a:spcPts val="200"/>
              </a:spcBef>
              <a:spcAft>
                <a:spcPts val="600"/>
              </a:spcAft>
            </a:pPr>
            <a:r>
              <a:rPr lang="en-US" sz="1400" b="1" dirty="0">
                <a:latin typeface="Arial" panose="020B0604020202020204" pitchFamily="34" charset="0"/>
                <a:ea typeface="Batang"/>
                <a:cs typeface="Arial" panose="020B0604020202020204" pitchFamily="34" charset="0"/>
              </a:rPr>
              <a:t>3</a:t>
            </a:r>
            <a:r>
              <a:rPr lang="en-US" sz="1400" b="1" dirty="0" smtClean="0">
                <a:latin typeface="Arial" panose="020B0604020202020204" pitchFamily="34" charset="0"/>
                <a:ea typeface="Batang"/>
                <a:cs typeface="Arial" panose="020B0604020202020204" pitchFamily="34" charset="0"/>
              </a:rPr>
              <a:t>:10</a:t>
            </a:r>
            <a:r>
              <a:rPr lang="en-US" sz="1400" dirty="0" smtClean="0">
                <a:latin typeface="Arial" panose="020B0604020202020204" pitchFamily="34" charset="0"/>
                <a:ea typeface="Batang"/>
                <a:cs typeface="Arial" panose="020B0604020202020204" pitchFamily="34" charset="0"/>
              </a:rPr>
              <a:t>– Q &amp; A Session / Feedback session</a:t>
            </a:r>
          </a:p>
          <a:p>
            <a:pPr>
              <a:spcBef>
                <a:spcPts val="200"/>
              </a:spcBef>
              <a:spcAft>
                <a:spcPts val="600"/>
              </a:spcAft>
            </a:pPr>
            <a:r>
              <a:rPr lang="en-US" sz="1400" b="1" dirty="0">
                <a:latin typeface="Arial" panose="020B0604020202020204" pitchFamily="34" charset="0"/>
                <a:ea typeface="Batang"/>
                <a:cs typeface="Arial" panose="020B0604020202020204" pitchFamily="34" charset="0"/>
              </a:rPr>
              <a:t>3</a:t>
            </a:r>
            <a:r>
              <a:rPr lang="en-US" sz="1400" b="1" dirty="0" smtClean="0">
                <a:latin typeface="Arial" panose="020B0604020202020204" pitchFamily="34" charset="0"/>
                <a:ea typeface="Batang"/>
                <a:cs typeface="Arial" panose="020B0604020202020204" pitchFamily="34" charset="0"/>
              </a:rPr>
              <a:t>:25</a:t>
            </a:r>
            <a:r>
              <a:rPr lang="en-US" sz="1400" dirty="0" smtClean="0">
                <a:latin typeface="Arial" panose="020B0604020202020204" pitchFamily="34" charset="0"/>
                <a:ea typeface="Batang"/>
                <a:cs typeface="Arial" panose="020B0604020202020204" pitchFamily="34" charset="0"/>
              </a:rPr>
              <a:t> – Closing the event</a:t>
            </a:r>
          </a:p>
          <a:p>
            <a:pPr>
              <a:spcBef>
                <a:spcPts val="200"/>
              </a:spcBef>
              <a:spcAft>
                <a:spcPts val="600"/>
              </a:spcAft>
            </a:pPr>
            <a:endParaRPr lang="en-US" sz="1400" dirty="0">
              <a:latin typeface="Arial" panose="020B0604020202020204" pitchFamily="34" charset="0"/>
              <a:ea typeface="Batang"/>
              <a:cs typeface="Arial" panose="020B0604020202020204" pitchFamily="34" charset="0"/>
            </a:endParaRPr>
          </a:p>
          <a:p>
            <a:pPr>
              <a:spcBef>
                <a:spcPts val="200"/>
              </a:spcBef>
              <a:spcAft>
                <a:spcPts val="600"/>
              </a:spcAft>
            </a:pPr>
            <a:endParaRPr lang="en-US" sz="1400" dirty="0" smtClean="0">
              <a:latin typeface="Arial" panose="020B0604020202020204" pitchFamily="34" charset="0"/>
              <a:ea typeface="Batang"/>
              <a:cs typeface="Arial" panose="020B0604020202020204" pitchFamily="34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5750888" y="-1033492"/>
            <a:ext cx="2179786" cy="2179786"/>
          </a:xfrm>
          <a:prstGeom prst="ellipse">
            <a:avLst/>
          </a:prstGeom>
          <a:noFill/>
          <a:ln>
            <a:solidFill>
              <a:srgbClr val="2DB4B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Oval 19"/>
          <p:cNvSpPr/>
          <p:nvPr/>
        </p:nvSpPr>
        <p:spPr>
          <a:xfrm>
            <a:off x="5717924" y="534701"/>
            <a:ext cx="1162982" cy="1162982"/>
          </a:xfrm>
          <a:prstGeom prst="ellipse">
            <a:avLst/>
          </a:prstGeom>
          <a:noFill/>
          <a:ln>
            <a:solidFill>
              <a:srgbClr val="2DB4B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5" name="Picture 14">
            <a:hlinkClick r:id="rId6"/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3199" y="8907245"/>
            <a:ext cx="2825016" cy="9410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79228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632</TotalTime>
  <Words>50</Words>
  <Application>Microsoft Office PowerPoint</Application>
  <PresentationFormat>A4 Paper (210x297 mm)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Batang</vt:lpstr>
      <vt:lpstr>Calibri</vt:lpstr>
      <vt:lpstr>Calibri Light</vt:lpstr>
      <vt:lpstr>Segoe UI</vt:lpstr>
      <vt:lpstr>Segoe UI Semibold</vt:lpstr>
      <vt:lpstr>Office Theme</vt:lpstr>
      <vt:lpstr>PowerPoint Presentation</vt:lpstr>
    </vt:vector>
  </TitlesOfParts>
  <Company>DWP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White Nicola DWP WARBRECK HOUSE T5 CSD</dc:creator>
  <cp:lastModifiedBy>Patel Kamal DWP BOROUGH PARTNERSHIP MANAGER FOR LEWISHAM</cp:lastModifiedBy>
  <cp:revision>64</cp:revision>
  <cp:lastPrinted>2020-01-10T16:36:20Z</cp:lastPrinted>
  <dcterms:created xsi:type="dcterms:W3CDTF">2020-01-10T15:08:07Z</dcterms:created>
  <dcterms:modified xsi:type="dcterms:W3CDTF">2021-01-14T10:20:18Z</dcterms:modified>
</cp:coreProperties>
</file>