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1" r:id="rId1"/>
  </p:sldMasterIdLst>
  <p:notesMasterIdLst>
    <p:notesMasterId r:id="rId14"/>
  </p:notesMasterIdLst>
  <p:sldIdLst>
    <p:sldId id="267" r:id="rId2"/>
    <p:sldId id="291" r:id="rId3"/>
    <p:sldId id="292" r:id="rId4"/>
    <p:sldId id="294" r:id="rId5"/>
    <p:sldId id="295" r:id="rId6"/>
    <p:sldId id="296" r:id="rId7"/>
    <p:sldId id="268" r:id="rId8"/>
    <p:sldId id="298" r:id="rId9"/>
    <p:sldId id="288" r:id="rId10"/>
    <p:sldId id="289" r:id="rId11"/>
    <p:sldId id="290" r:id="rId12"/>
    <p:sldId id="299" r:id="rId13"/>
  </p:sldIdLst>
  <p:sldSz cx="12192000" cy="6858000"/>
  <p:notesSz cx="6889750" cy="1002188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15" autoAdjust="0"/>
    <p:restoredTop sz="87373" autoAdjust="0"/>
  </p:normalViewPr>
  <p:slideViewPr>
    <p:cSldViewPr snapToGrid="0">
      <p:cViewPr>
        <p:scale>
          <a:sx n="125" d="100"/>
          <a:sy n="125" d="100"/>
        </p:scale>
        <p:origin x="-2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C425033-0F07-4EA6-ADE6-3C700907870F}" type="doc">
      <dgm:prSet loTypeId="urn:microsoft.com/office/officeart/2011/layout/RadialPictureList" loCatId="officeonline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GB"/>
        </a:p>
      </dgm:t>
    </dgm:pt>
    <dgm:pt modelId="{3AA6E7EB-D701-4B7B-9A2F-14250C959052}">
      <dgm:prSet phldrT="[Text]"/>
      <dgm:spPr/>
      <dgm:t>
        <a:bodyPr/>
        <a:lstStyle/>
        <a:p>
          <a:r>
            <a:rPr lang="en-GB" dirty="0" smtClean="0"/>
            <a:t>EACH’s strands</a:t>
          </a:r>
          <a:endParaRPr lang="en-GB" dirty="0"/>
        </a:p>
      </dgm:t>
    </dgm:pt>
    <dgm:pt modelId="{15D3AE21-BDFE-4D29-8CC1-85B8FB3B7BE0}" type="parTrans" cxnId="{E15945FF-0D5D-4E35-AB64-AD041A73F873}">
      <dgm:prSet/>
      <dgm:spPr/>
      <dgm:t>
        <a:bodyPr/>
        <a:lstStyle/>
        <a:p>
          <a:endParaRPr lang="en-GB"/>
        </a:p>
      </dgm:t>
    </dgm:pt>
    <dgm:pt modelId="{49C5A4A7-F0C3-4C65-A7AB-C46C20F443EE}" type="sibTrans" cxnId="{E15945FF-0D5D-4E35-AB64-AD041A73F873}">
      <dgm:prSet/>
      <dgm:spPr/>
      <dgm:t>
        <a:bodyPr/>
        <a:lstStyle/>
        <a:p>
          <a:endParaRPr lang="en-GB"/>
        </a:p>
      </dgm:t>
    </dgm:pt>
    <dgm:pt modelId="{3B81951E-F43A-4267-A272-655860741787}">
      <dgm:prSet phldrT="[Text]"/>
      <dgm:spPr/>
      <dgm:t>
        <a:bodyPr/>
        <a:lstStyle/>
        <a:p>
          <a:r>
            <a:rPr lang="en-GB" dirty="0" smtClean="0"/>
            <a:t>Mental Health</a:t>
          </a:r>
          <a:endParaRPr lang="en-GB" dirty="0"/>
        </a:p>
      </dgm:t>
    </dgm:pt>
    <dgm:pt modelId="{B8964637-2879-489D-9139-1CE6D0430635}" type="parTrans" cxnId="{28BA76B8-48FD-49D9-B4AF-B10576EBDD19}">
      <dgm:prSet/>
      <dgm:spPr/>
      <dgm:t>
        <a:bodyPr/>
        <a:lstStyle/>
        <a:p>
          <a:endParaRPr lang="en-GB"/>
        </a:p>
      </dgm:t>
    </dgm:pt>
    <dgm:pt modelId="{F773537C-8688-4E57-A47D-3717692143E6}" type="sibTrans" cxnId="{28BA76B8-48FD-49D9-B4AF-B10576EBDD19}">
      <dgm:prSet/>
      <dgm:spPr/>
      <dgm:t>
        <a:bodyPr/>
        <a:lstStyle/>
        <a:p>
          <a:endParaRPr lang="en-GB"/>
        </a:p>
      </dgm:t>
    </dgm:pt>
    <dgm:pt modelId="{EA3ACF4D-FBF9-4E27-9639-FE15D356D49A}">
      <dgm:prSet phldrT="[Text]"/>
      <dgm:spPr/>
      <dgm:t>
        <a:bodyPr/>
        <a:lstStyle/>
        <a:p>
          <a:r>
            <a:rPr lang="en-GB" dirty="0" smtClean="0"/>
            <a:t> Substance Misuse</a:t>
          </a:r>
          <a:endParaRPr lang="en-GB" dirty="0"/>
        </a:p>
      </dgm:t>
    </dgm:pt>
    <dgm:pt modelId="{3E5A37B1-D03C-4408-A040-D42B0E5DC0CB}" type="parTrans" cxnId="{BDC2EA6D-C5F5-4F93-B920-9AD665085896}">
      <dgm:prSet/>
      <dgm:spPr/>
      <dgm:t>
        <a:bodyPr/>
        <a:lstStyle/>
        <a:p>
          <a:endParaRPr lang="en-GB"/>
        </a:p>
      </dgm:t>
    </dgm:pt>
    <dgm:pt modelId="{A4692DFA-D5BC-410B-B354-EED2BEC0C8D5}" type="sibTrans" cxnId="{BDC2EA6D-C5F5-4F93-B920-9AD665085896}">
      <dgm:prSet/>
      <dgm:spPr/>
      <dgm:t>
        <a:bodyPr/>
        <a:lstStyle/>
        <a:p>
          <a:endParaRPr lang="en-GB"/>
        </a:p>
      </dgm:t>
    </dgm:pt>
    <dgm:pt modelId="{8D906B96-6A9E-49CB-8C66-6DA903C0B96D}">
      <dgm:prSet phldrT="[Text]"/>
      <dgm:spPr/>
      <dgm:t>
        <a:bodyPr/>
        <a:lstStyle/>
        <a:p>
          <a:r>
            <a:rPr lang="en-GB" dirty="0" smtClean="0"/>
            <a:t>Domestic Violence</a:t>
          </a:r>
          <a:endParaRPr lang="en-GB" dirty="0"/>
        </a:p>
      </dgm:t>
    </dgm:pt>
    <dgm:pt modelId="{02277425-E676-4C3F-85C1-F162ED7297FB}" type="parTrans" cxnId="{17470744-FB84-44FF-B815-E443D7934474}">
      <dgm:prSet/>
      <dgm:spPr/>
      <dgm:t>
        <a:bodyPr/>
        <a:lstStyle/>
        <a:p>
          <a:endParaRPr lang="en-GB"/>
        </a:p>
      </dgm:t>
    </dgm:pt>
    <dgm:pt modelId="{1B0C2D4F-A633-44E0-85C8-36F5D182AA9C}" type="sibTrans" cxnId="{17470744-FB84-44FF-B815-E443D7934474}">
      <dgm:prSet/>
      <dgm:spPr/>
      <dgm:t>
        <a:bodyPr/>
        <a:lstStyle/>
        <a:p>
          <a:endParaRPr lang="en-GB"/>
        </a:p>
      </dgm:t>
    </dgm:pt>
    <dgm:pt modelId="{E53D90AE-CBFF-4C60-AE58-2F20F87A968F}" type="pres">
      <dgm:prSet presAssocID="{3C425033-0F07-4EA6-ADE6-3C700907870F}" presName="Name0" presStyleCnt="0">
        <dgm:presLayoutVars>
          <dgm:chMax val="1"/>
          <dgm:chPref val="1"/>
          <dgm:dir/>
          <dgm:resizeHandles/>
        </dgm:presLayoutVars>
      </dgm:prSet>
      <dgm:spPr/>
      <dgm:t>
        <a:bodyPr/>
        <a:lstStyle/>
        <a:p>
          <a:endParaRPr lang="en-GB"/>
        </a:p>
      </dgm:t>
    </dgm:pt>
    <dgm:pt modelId="{C9565510-FAFF-485D-90BD-93B51E06A06E}" type="pres">
      <dgm:prSet presAssocID="{3AA6E7EB-D701-4B7B-9A2F-14250C959052}" presName="Parent" presStyleLbl="node1" presStyleIdx="0" presStyleCnt="2">
        <dgm:presLayoutVars>
          <dgm:chMax val="4"/>
          <dgm:chPref val="3"/>
        </dgm:presLayoutVars>
      </dgm:prSet>
      <dgm:spPr/>
      <dgm:t>
        <a:bodyPr/>
        <a:lstStyle/>
        <a:p>
          <a:endParaRPr lang="en-GB"/>
        </a:p>
      </dgm:t>
    </dgm:pt>
    <dgm:pt modelId="{DC44FCFE-F751-4F0C-8F52-8279B812E306}" type="pres">
      <dgm:prSet presAssocID="{3B81951E-F43A-4267-A272-655860741787}" presName="Accent" presStyleLbl="node1" presStyleIdx="1" presStyleCnt="2"/>
      <dgm:spPr/>
      <dgm:t>
        <a:bodyPr/>
        <a:lstStyle/>
        <a:p>
          <a:endParaRPr lang="en-GB"/>
        </a:p>
      </dgm:t>
    </dgm:pt>
    <dgm:pt modelId="{0B96B79C-64DD-4CA3-9069-608BEAB5E6A4}" type="pres">
      <dgm:prSet presAssocID="{3B81951E-F43A-4267-A272-655860741787}" presName="Image1" presStyleLbl="fgImgPlace1" presStyleIdx="0" presStyleCnt="3"/>
      <dgm:spPr/>
      <dgm:t>
        <a:bodyPr/>
        <a:lstStyle/>
        <a:p>
          <a:endParaRPr lang="en-GB"/>
        </a:p>
      </dgm:t>
    </dgm:pt>
    <dgm:pt modelId="{04545E22-2883-4A72-8587-C5EAFF889600}" type="pres">
      <dgm:prSet presAssocID="{3B81951E-F43A-4267-A272-655860741787}" presName="Child1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93BFE9E-C6E6-4345-BCB6-885E448F9FD8}" type="pres">
      <dgm:prSet presAssocID="{EA3ACF4D-FBF9-4E27-9639-FE15D356D49A}" presName="Image2" presStyleCnt="0"/>
      <dgm:spPr/>
      <dgm:t>
        <a:bodyPr/>
        <a:lstStyle/>
        <a:p>
          <a:endParaRPr lang="en-GB"/>
        </a:p>
      </dgm:t>
    </dgm:pt>
    <dgm:pt modelId="{C246B9B8-2FFC-489C-A60F-25400551CA4F}" type="pres">
      <dgm:prSet presAssocID="{EA3ACF4D-FBF9-4E27-9639-FE15D356D49A}" presName="Image" presStyleLbl="fgImgPlace1" presStyleIdx="1" presStyleCnt="3"/>
      <dgm:spPr/>
      <dgm:t>
        <a:bodyPr/>
        <a:lstStyle/>
        <a:p>
          <a:endParaRPr lang="en-GB"/>
        </a:p>
      </dgm:t>
    </dgm:pt>
    <dgm:pt modelId="{C6412169-129D-4610-A528-9AE9802F8845}" type="pres">
      <dgm:prSet presAssocID="{EA3ACF4D-FBF9-4E27-9639-FE15D356D49A}" presName="Child2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F8C96C2-225C-43DF-B1E4-E1583EF03F2E}" type="pres">
      <dgm:prSet presAssocID="{8D906B96-6A9E-49CB-8C66-6DA903C0B96D}" presName="Image3" presStyleCnt="0"/>
      <dgm:spPr/>
      <dgm:t>
        <a:bodyPr/>
        <a:lstStyle/>
        <a:p>
          <a:endParaRPr lang="en-GB"/>
        </a:p>
      </dgm:t>
    </dgm:pt>
    <dgm:pt modelId="{48AEE11F-8E05-4F49-8254-99C6F08634EA}" type="pres">
      <dgm:prSet presAssocID="{8D906B96-6A9E-49CB-8C66-6DA903C0B96D}" presName="Image" presStyleLbl="fgImgPlace1" presStyleIdx="2" presStyleCnt="3"/>
      <dgm:spPr/>
      <dgm:t>
        <a:bodyPr/>
        <a:lstStyle/>
        <a:p>
          <a:endParaRPr lang="en-GB"/>
        </a:p>
      </dgm:t>
    </dgm:pt>
    <dgm:pt modelId="{B4FDC817-C861-4672-B369-3B0DFAC30DC5}" type="pres">
      <dgm:prSet presAssocID="{8D906B96-6A9E-49CB-8C66-6DA903C0B96D}" presName="Child3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BDC2EA6D-C5F5-4F93-B920-9AD665085896}" srcId="{3AA6E7EB-D701-4B7B-9A2F-14250C959052}" destId="{EA3ACF4D-FBF9-4E27-9639-FE15D356D49A}" srcOrd="1" destOrd="0" parTransId="{3E5A37B1-D03C-4408-A040-D42B0E5DC0CB}" sibTransId="{A4692DFA-D5BC-410B-B354-EED2BEC0C8D5}"/>
    <dgm:cxn modelId="{82CDB7B7-2396-486F-9F1F-D662FB085EDE}" type="presOf" srcId="{8D906B96-6A9E-49CB-8C66-6DA903C0B96D}" destId="{B4FDC817-C861-4672-B369-3B0DFAC30DC5}" srcOrd="0" destOrd="0" presId="urn:microsoft.com/office/officeart/2011/layout/RadialPictureList"/>
    <dgm:cxn modelId="{17470744-FB84-44FF-B815-E443D7934474}" srcId="{3AA6E7EB-D701-4B7B-9A2F-14250C959052}" destId="{8D906B96-6A9E-49CB-8C66-6DA903C0B96D}" srcOrd="2" destOrd="0" parTransId="{02277425-E676-4C3F-85C1-F162ED7297FB}" sibTransId="{1B0C2D4F-A633-44E0-85C8-36F5D182AA9C}"/>
    <dgm:cxn modelId="{B9FDCA27-59CD-4F88-B854-EBBEB729C5C8}" type="presOf" srcId="{3AA6E7EB-D701-4B7B-9A2F-14250C959052}" destId="{C9565510-FAFF-485D-90BD-93B51E06A06E}" srcOrd="0" destOrd="0" presId="urn:microsoft.com/office/officeart/2011/layout/RadialPictureList"/>
    <dgm:cxn modelId="{86830A70-A76E-4C22-8E83-B59DD4B72F09}" type="presOf" srcId="{3B81951E-F43A-4267-A272-655860741787}" destId="{04545E22-2883-4A72-8587-C5EAFF889600}" srcOrd="0" destOrd="0" presId="urn:microsoft.com/office/officeart/2011/layout/RadialPictureList"/>
    <dgm:cxn modelId="{E15945FF-0D5D-4E35-AB64-AD041A73F873}" srcId="{3C425033-0F07-4EA6-ADE6-3C700907870F}" destId="{3AA6E7EB-D701-4B7B-9A2F-14250C959052}" srcOrd="0" destOrd="0" parTransId="{15D3AE21-BDFE-4D29-8CC1-85B8FB3B7BE0}" sibTransId="{49C5A4A7-F0C3-4C65-A7AB-C46C20F443EE}"/>
    <dgm:cxn modelId="{9C796408-0CD5-4E0E-A8D5-4489F6D6DC06}" type="presOf" srcId="{3C425033-0F07-4EA6-ADE6-3C700907870F}" destId="{E53D90AE-CBFF-4C60-AE58-2F20F87A968F}" srcOrd="0" destOrd="0" presId="urn:microsoft.com/office/officeart/2011/layout/RadialPictureList"/>
    <dgm:cxn modelId="{28BA76B8-48FD-49D9-B4AF-B10576EBDD19}" srcId="{3AA6E7EB-D701-4B7B-9A2F-14250C959052}" destId="{3B81951E-F43A-4267-A272-655860741787}" srcOrd="0" destOrd="0" parTransId="{B8964637-2879-489D-9139-1CE6D0430635}" sibTransId="{F773537C-8688-4E57-A47D-3717692143E6}"/>
    <dgm:cxn modelId="{51EE1A62-7DCD-4745-813D-BC3996DC369A}" type="presOf" srcId="{EA3ACF4D-FBF9-4E27-9639-FE15D356D49A}" destId="{C6412169-129D-4610-A528-9AE9802F8845}" srcOrd="0" destOrd="0" presId="urn:microsoft.com/office/officeart/2011/layout/RadialPictureList"/>
    <dgm:cxn modelId="{5E246DB4-6FE7-4D77-AB06-A6CA57DC5EED}" type="presParOf" srcId="{E53D90AE-CBFF-4C60-AE58-2F20F87A968F}" destId="{C9565510-FAFF-485D-90BD-93B51E06A06E}" srcOrd="0" destOrd="0" presId="urn:microsoft.com/office/officeart/2011/layout/RadialPictureList"/>
    <dgm:cxn modelId="{1D224ACA-D405-41D7-8196-FD2A8B5F6A6C}" type="presParOf" srcId="{E53D90AE-CBFF-4C60-AE58-2F20F87A968F}" destId="{DC44FCFE-F751-4F0C-8F52-8279B812E306}" srcOrd="1" destOrd="0" presId="urn:microsoft.com/office/officeart/2011/layout/RadialPictureList"/>
    <dgm:cxn modelId="{4ADD6523-0309-41AC-BB80-34E51BD0189F}" type="presParOf" srcId="{E53D90AE-CBFF-4C60-AE58-2F20F87A968F}" destId="{0B96B79C-64DD-4CA3-9069-608BEAB5E6A4}" srcOrd="2" destOrd="0" presId="urn:microsoft.com/office/officeart/2011/layout/RadialPictureList"/>
    <dgm:cxn modelId="{FA81AE1C-0BDF-4FEF-85FE-30C3AD8007CB}" type="presParOf" srcId="{E53D90AE-CBFF-4C60-AE58-2F20F87A968F}" destId="{04545E22-2883-4A72-8587-C5EAFF889600}" srcOrd="3" destOrd="0" presId="urn:microsoft.com/office/officeart/2011/layout/RadialPictureList"/>
    <dgm:cxn modelId="{6AC434E6-164B-46E2-A14D-0BC90663CD21}" type="presParOf" srcId="{E53D90AE-CBFF-4C60-AE58-2F20F87A968F}" destId="{F93BFE9E-C6E6-4345-BCB6-885E448F9FD8}" srcOrd="4" destOrd="0" presId="urn:microsoft.com/office/officeart/2011/layout/RadialPictureList"/>
    <dgm:cxn modelId="{C97217E1-5A5D-44A3-8BB7-8DC0C3E99321}" type="presParOf" srcId="{F93BFE9E-C6E6-4345-BCB6-885E448F9FD8}" destId="{C246B9B8-2FFC-489C-A60F-25400551CA4F}" srcOrd="0" destOrd="0" presId="urn:microsoft.com/office/officeart/2011/layout/RadialPictureList"/>
    <dgm:cxn modelId="{78B08F1D-2985-4756-B600-F55AE6B4F4E6}" type="presParOf" srcId="{E53D90AE-CBFF-4C60-AE58-2F20F87A968F}" destId="{C6412169-129D-4610-A528-9AE9802F8845}" srcOrd="5" destOrd="0" presId="urn:microsoft.com/office/officeart/2011/layout/RadialPictureList"/>
    <dgm:cxn modelId="{9130E561-447D-45EB-ADAF-339F5FBB2509}" type="presParOf" srcId="{E53D90AE-CBFF-4C60-AE58-2F20F87A968F}" destId="{1F8C96C2-225C-43DF-B1E4-E1583EF03F2E}" srcOrd="6" destOrd="0" presId="urn:microsoft.com/office/officeart/2011/layout/RadialPictureList"/>
    <dgm:cxn modelId="{CCF881C2-A824-40B0-AC36-3816EDECE8CF}" type="presParOf" srcId="{1F8C96C2-225C-43DF-B1E4-E1583EF03F2E}" destId="{48AEE11F-8E05-4F49-8254-99C6F08634EA}" srcOrd="0" destOrd="0" presId="urn:microsoft.com/office/officeart/2011/layout/RadialPictureList"/>
    <dgm:cxn modelId="{797BAB9A-FE00-4132-B8C4-B062384C89C3}" type="presParOf" srcId="{E53D90AE-CBFF-4C60-AE58-2F20F87A968F}" destId="{B4FDC817-C861-4672-B369-3B0DFAC30DC5}" srcOrd="7" destOrd="0" presId="urn:microsoft.com/office/officeart/2011/layout/RadialPicture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565510-FAFF-485D-90BD-93B51E06A06E}">
      <dsp:nvSpPr>
        <dsp:cNvPr id="0" name=""/>
        <dsp:cNvSpPr/>
      </dsp:nvSpPr>
      <dsp:spPr>
        <a:xfrm>
          <a:off x="1468391" y="851260"/>
          <a:ext cx="1530970" cy="1531045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kern="1200" dirty="0" smtClean="0"/>
            <a:t>EACH’s strands</a:t>
          </a:r>
          <a:endParaRPr lang="en-GB" sz="2400" kern="1200" dirty="0"/>
        </a:p>
      </dsp:txBody>
      <dsp:txXfrm>
        <a:off x="1692596" y="1075476"/>
        <a:ext cx="1082560" cy="1082613"/>
      </dsp:txXfrm>
    </dsp:sp>
    <dsp:sp modelId="{DC44FCFE-F751-4F0C-8F52-8279B812E306}">
      <dsp:nvSpPr>
        <dsp:cNvPr id="0" name=""/>
        <dsp:cNvSpPr/>
      </dsp:nvSpPr>
      <dsp:spPr>
        <a:xfrm>
          <a:off x="678891" y="0"/>
          <a:ext cx="3086183" cy="3217158"/>
        </a:xfrm>
        <a:prstGeom prst="blockArc">
          <a:avLst>
            <a:gd name="adj1" fmla="val 17527788"/>
            <a:gd name="adj2" fmla="val 4119114"/>
            <a:gd name="adj3" fmla="val 5750"/>
          </a:avLst>
        </a:prstGeom>
        <a:solidFill>
          <a:schemeClr val="accent4">
            <a:hueOff val="-911834"/>
            <a:satOff val="-4605"/>
            <a:lumOff val="-647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B96B79C-64DD-4CA3-9069-608BEAB5E6A4}">
      <dsp:nvSpPr>
        <dsp:cNvPr id="0" name=""/>
        <dsp:cNvSpPr/>
      </dsp:nvSpPr>
      <dsp:spPr>
        <a:xfrm>
          <a:off x="2951332" y="271206"/>
          <a:ext cx="820146" cy="820375"/>
        </a:xfrm>
        <a:prstGeom prst="ellipse">
          <a:avLst/>
        </a:prstGeom>
        <a:solidFill>
          <a:schemeClr val="accent4">
            <a:tint val="5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4545E22-2883-4A72-8587-C5EAFF889600}">
      <dsp:nvSpPr>
        <dsp:cNvPr id="0" name=""/>
        <dsp:cNvSpPr/>
      </dsp:nvSpPr>
      <dsp:spPr>
        <a:xfrm>
          <a:off x="3833687" y="284396"/>
          <a:ext cx="1097797" cy="7939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10000"/>
            </a:spcAft>
          </a:pPr>
          <a:r>
            <a:rPr lang="en-GB" sz="1800" kern="1200" dirty="0" smtClean="0"/>
            <a:t>Mental Health</a:t>
          </a:r>
          <a:endParaRPr lang="en-GB" sz="1800" kern="1200" dirty="0"/>
        </a:p>
      </dsp:txBody>
      <dsp:txXfrm>
        <a:off x="3833687" y="284396"/>
        <a:ext cx="1097797" cy="793994"/>
      </dsp:txXfrm>
    </dsp:sp>
    <dsp:sp modelId="{C246B9B8-2FFC-489C-A60F-25400551CA4F}">
      <dsp:nvSpPr>
        <dsp:cNvPr id="0" name=""/>
        <dsp:cNvSpPr/>
      </dsp:nvSpPr>
      <dsp:spPr>
        <a:xfrm>
          <a:off x="3268321" y="1204504"/>
          <a:ext cx="820146" cy="820375"/>
        </a:xfrm>
        <a:prstGeom prst="ellipse">
          <a:avLst/>
        </a:prstGeom>
        <a:solidFill>
          <a:schemeClr val="accent4">
            <a:tint val="50000"/>
            <a:hueOff val="-257952"/>
            <a:satOff val="-14001"/>
            <a:lumOff val="-1497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412169-129D-4610-A528-9AE9802F8845}">
      <dsp:nvSpPr>
        <dsp:cNvPr id="0" name=""/>
        <dsp:cNvSpPr/>
      </dsp:nvSpPr>
      <dsp:spPr>
        <a:xfrm>
          <a:off x="4155250" y="1216086"/>
          <a:ext cx="1097797" cy="7939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10000"/>
            </a:spcAft>
          </a:pPr>
          <a:r>
            <a:rPr lang="en-GB" sz="1800" kern="1200" dirty="0" smtClean="0"/>
            <a:t> Substance Misuse</a:t>
          </a:r>
          <a:endParaRPr lang="en-GB" sz="1800" kern="1200" dirty="0"/>
        </a:p>
      </dsp:txBody>
      <dsp:txXfrm>
        <a:off x="4155250" y="1216086"/>
        <a:ext cx="1097797" cy="793994"/>
      </dsp:txXfrm>
    </dsp:sp>
    <dsp:sp modelId="{48AEE11F-8E05-4F49-8254-99C6F08634EA}">
      <dsp:nvSpPr>
        <dsp:cNvPr id="0" name=""/>
        <dsp:cNvSpPr/>
      </dsp:nvSpPr>
      <dsp:spPr>
        <a:xfrm>
          <a:off x="2951332" y="2150992"/>
          <a:ext cx="820146" cy="820375"/>
        </a:xfrm>
        <a:prstGeom prst="ellipse">
          <a:avLst/>
        </a:prstGeom>
        <a:solidFill>
          <a:schemeClr val="accent4">
            <a:tint val="50000"/>
            <a:hueOff val="-515904"/>
            <a:satOff val="-28002"/>
            <a:lumOff val="-2994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FDC817-C861-4672-B369-3B0DFAC30DC5}">
      <dsp:nvSpPr>
        <dsp:cNvPr id="0" name=""/>
        <dsp:cNvSpPr/>
      </dsp:nvSpPr>
      <dsp:spPr>
        <a:xfrm>
          <a:off x="3833687" y="2167721"/>
          <a:ext cx="1097797" cy="7939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10000"/>
            </a:spcAft>
          </a:pPr>
          <a:r>
            <a:rPr lang="en-GB" sz="1800" kern="1200" dirty="0" smtClean="0"/>
            <a:t>Domestic Violence</a:t>
          </a:r>
          <a:endParaRPr lang="en-GB" sz="1800" kern="1200" dirty="0"/>
        </a:p>
      </dsp:txBody>
      <dsp:txXfrm>
        <a:off x="3833687" y="2167721"/>
        <a:ext cx="1097797" cy="79399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1/layout/RadialPictureList">
  <dgm:title val="Radial Picture List"/>
  <dgm:desc val="Use to show relationships to a central idea. The Level 1 shape contains text and all Level 2 shapes contain a picture with corresponding text. Limited to four Level 2 pictures.  Unused pictures do not appear, but remain available if you switch layouts. Works best with a small amount of Level 2 text."/>
  <dgm:catLst>
    <dgm:cat type="picture" pri="2500"/>
    <dgm:cat type="officeonline" pri="2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10" destId="14" srcOrd="3" destOrd="0"/>
      </dgm:cxnLst>
      <dgm:bg/>
      <dgm:whole/>
    </dgm:dataModel>
  </dgm:clrData>
  <dgm:layoutNode name="Name0">
    <dgm:varLst>
      <dgm:chMax val="1"/>
      <dgm:chPref val="1"/>
      <dgm:dir/>
      <dgm:resizeHandles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equ" val="1">
            <dgm:alg type="composite">
              <dgm:param type="ar" val="1.4218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l" for="ch" forName="Accent" refType="w" fact="0"/>
              <dgm:constr type="t" for="ch" forName="Accent" refType="h" fact="0"/>
              <dgm:constr type="w" for="ch" forName="Accent" refType="w" fact="0.6747"/>
              <dgm:constr type="h" for="ch" forName="Accent" refType="h"/>
              <dgm:constr type="l" for="ch" forName="Child1" refType="w" fact="0.76"/>
              <dgm:constr type="t" for="ch" forName="Child1" refType="h" fact="0.3739"/>
              <dgm:constr type="w" for="ch" forName="Child1" refType="w" fact="0.24"/>
              <dgm:constr type="h" for="ch" forName="Child1" refType="h" fact="0.255"/>
              <dgm:constr type="l" for="ch" forName="Parent" refType="w" fact="0.1726"/>
              <dgm:constr type="t" for="ch" forName="Parent" refType="h" fact="0.2646"/>
              <dgm:constr type="w" for="ch" forName="Parent" refType="w" fact="0.3347"/>
              <dgm:constr type="h" for="ch" forName="Parent" refType="h" fact="0.4759"/>
              <dgm:constr type="l" for="ch" forName="Image1" refType="w" fact="0.5661"/>
              <dgm:constr type="t" for="ch" forName="Image1" refType="h" fact="0.3744"/>
              <dgm:constr type="w" for="ch" forName="Image1" refType="w" fact="0.1793"/>
              <dgm:constr type="h" for="ch" forName="Image1" refType="h" fact="0.255"/>
            </dgm:constrLst>
          </dgm:if>
          <dgm:if name="Name6" axis="ch ch" ptType="node node" st="1 1" cnt="1 0" func="cnt" op="equ" val="2">
            <dgm:alg type="composite">
              <dgm:param type="ar" val="1.381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" refType="w" fact="0"/>
              <dgm:constr type="t" for="ch" forName="Accent" refType="h" fact="0"/>
              <dgm:constr type="w" for="ch" forName="Accent" refType="w" fact="0.6946"/>
              <dgm:constr type="h" for="ch" forName="Accent" refType="h"/>
              <dgm:constr type="l" for="ch" forName="Parent" refType="w" fact="0.1777"/>
              <dgm:constr type="t" for="ch" forName="Parent" refType="h" fact="0.2646"/>
              <dgm:constr type="w" for="ch" forName="Parent" refType="w" fact="0.3446"/>
              <dgm:constr type="h" for="ch" forName="Parent" refType="h" fact="0.4759"/>
              <dgm:constr type="l" for="ch" forName="Image1" refType="w" fact="0.5531"/>
              <dgm:constr type="t" for="ch" forName="Image1" refType="h" fact="0.1585"/>
              <dgm:constr type="w" for="ch" forName="Image1" refType="w" fact="0.1846"/>
              <dgm:constr type="h" for="ch" forName="Image1" refType="h" fact="0.255"/>
              <dgm:constr type="l" for="ch" forName="Image2" refType="w" fact="0.5531"/>
              <dgm:constr type="t" for="ch" forName="Image2" refType="h" fact="0.5624"/>
              <dgm:constr type="w" for="ch" forName="Image2" refType="w" fact="0.1846"/>
              <dgm:constr type="h" for="ch" forName="Image2" refType="h" fact="0.255"/>
              <dgm:constr type="l" for="ch" forName="Child1" refType="w" fact="0.7529"/>
              <dgm:constr type="t" for="ch" forName="Child1" refType="h" fact="0.1618"/>
              <dgm:constr type="w" for="ch" forName="Child1" refType="w" fact="0.2471"/>
              <dgm:constr type="h" for="ch" forName="Child1" refType="h" fact="0.2468"/>
              <dgm:constr type="l" for="ch" forName="Child2" refType="w" fact="0.7529"/>
              <dgm:constr type="t" for="ch" forName="Child2" refType="h" fact="0.5657"/>
              <dgm:constr type="w" for="ch" forName="Child2" refType="w" fact="0.2471"/>
              <dgm:constr type="h" for="ch" forName="Child2" refType="h" fact="0.2468"/>
            </dgm:constrLst>
          </dgm:if>
          <dgm:if name="Name7" axis="ch ch" ptType="node node" st="1 1" cnt="1 0" func="cnt" op="equ" val="3">
            <dgm:alg type="composite">
              <dgm:param type="ar" val="1.4218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" refType="w" fact="0"/>
              <dgm:constr type="t" for="ch" forName="Accent" refType="h" fact="0"/>
              <dgm:constr type="w" for="ch" forName="Accent" refType="w" fact="0.6747"/>
              <dgm:constr type="h" for="ch" forName="Accent" refType="h"/>
              <dgm:constr type="l" for="ch" forName="Parent" refType="w" fact="0.1726"/>
              <dgm:constr type="t" for="ch" forName="Parent" refType="h" fact="0.2646"/>
              <dgm:constr type="w" for="ch" forName="Parent" refType="w" fact="0.3347"/>
              <dgm:constr type="h" for="ch" forName="Parent" refType="h" fact="0.4759"/>
              <dgm:constr type="l" for="ch" forName="Image1" refType="w" fact="0.4968"/>
              <dgm:constr type="t" for="ch" forName="Image1" refType="h" fact="0.0843"/>
              <dgm:constr type="w" for="ch" forName="Image1" refType="w" fact="0.1793"/>
              <dgm:constr type="h" for="ch" forName="Image1" refType="h" fact="0.255"/>
              <dgm:constr type="l" for="ch" forName="Image2" refType="w" fact="0.5661"/>
              <dgm:constr type="t" for="ch" forName="Image2" refType="h" fact="0.3744"/>
              <dgm:constr type="w" for="ch" forName="Image2" refType="w" fact="0.1793"/>
              <dgm:constr type="h" for="ch" forName="Image2" refType="h" fact="0.255"/>
              <dgm:constr type="l" for="ch" forName="Image3" refType="w" fact="0.4968"/>
              <dgm:constr type="t" for="ch" forName="Image3" refType="h" fact="0.6686"/>
              <dgm:constr type="w" for="ch" forName="Image3" refType="w" fact="0.1793"/>
              <dgm:constr type="h" for="ch" forName="Image3" refType="h" fact="0.255"/>
              <dgm:constr type="l" for="ch" forName="Child1" refType="w" fact="0.6897"/>
              <dgm:constr type="t" for="ch" forName="Child1" refType="h" fact="0.0884"/>
              <dgm:constr type="w" for="ch" forName="Child1" refType="w" fact="0.24"/>
              <dgm:constr type="h" for="ch" forName="Child1" refType="h" fact="0.2468"/>
              <dgm:constr type="l" for="ch" forName="Child2" refType="w" fact="0.76"/>
              <dgm:constr type="t" for="ch" forName="Child2" refType="h" fact="0.378"/>
              <dgm:constr type="w" for="ch" forName="Child2" refType="w" fact="0.24"/>
              <dgm:constr type="h" for="ch" forName="Child2" refType="h" fact="0.2468"/>
              <dgm:constr type="l" for="ch" forName="Child3" refType="w" fact="0.6897"/>
              <dgm:constr type="t" for="ch" forName="Child3" refType="h" fact="0.6738"/>
              <dgm:constr type="w" for="ch" forName="Child3" refType="w" fact="0.24"/>
              <dgm:constr type="h" for="ch" forName="Child3" refType="h" fact="0.2468"/>
            </dgm:constrLst>
          </dgm:if>
          <dgm:else name="Name8">
            <dgm:alg type="composite">
              <dgm:param type="ar" val="1.2852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" refType="w" fact="0"/>
              <dgm:constr type="t" for="ch" forName="Accent" refType="h" fact="0.0361"/>
              <dgm:constr type="w" for="ch" forName="Accent" refType="w" fact="0.6865"/>
              <dgm:constr type="h" for="ch" forName="Accent" refType="h" fact="0.9197"/>
              <dgm:constr type="l" for="ch" forName="Parent" refType="w" fact="0.1756"/>
              <dgm:constr type="t" for="ch" forName="Parent" refType="h" fact="0.2795"/>
              <dgm:constr type="w" for="ch" forName="Parent" refType="w" fact="0.3406"/>
              <dgm:constr type="h" for="ch" forName="Parent" refType="h" fact="0.4377"/>
              <dgm:constr type="l" for="ch" forName="Image1" refType="w" fact="0.425"/>
              <dgm:constr type="t" for="ch" forName="Image1" refType="h" fact="0"/>
              <dgm:constr type="w" for="ch" forName="Image1" refType="w" fact="0.1825"/>
              <dgm:constr type="h" for="ch" forName="Image1" refType="h" fact="0.2345"/>
              <dgm:constr type="l" for="ch" forName="Image2" refType="w" fact="0.5598"/>
              <dgm:constr type="t" for="ch" forName="Image2" refType="h" fact="0.2184"/>
              <dgm:constr type="w" for="ch" forName="Image2" refType="w" fact="0.1825"/>
              <dgm:constr type="h" for="ch" forName="Image2" refType="h" fact="0.2345"/>
              <dgm:constr type="l" for="ch" forName="Image3" refType="w" fact="0.5591"/>
              <dgm:constr type="t" for="ch" forName="Image3" refType="h" fact="0.5395"/>
              <dgm:constr type="w" for="ch" forName="Image3" refType="w" fact="0.1825"/>
              <dgm:constr type="h" for="ch" forName="Image3" refType="h" fact="0.2345"/>
              <dgm:constr type="l" for="ch" forName="Image4" refType="w" fact="0.425"/>
              <dgm:constr type="t" for="ch" forName="Image4" refType="h" fact="0.7655"/>
              <dgm:constr type="w" for="ch" forName="Image4" refType="w" fact="0.1825"/>
              <dgm:constr type="h" for="ch" forName="Image4" refType="h" fact="0.2345"/>
              <dgm:constr type="l" for="ch" forName="Child1" refType="w" fact="0.6214"/>
              <dgm:constr type="t" for="ch" forName="Child1" refType="h" fact="0.003"/>
              <dgm:constr type="w" for="ch" forName="Child1" refType="w" fact="0.2443"/>
              <dgm:constr type="h" for="ch" forName="Child1" refType="h" fact="0.227"/>
              <dgm:constr type="l" for="ch" forName="Child2" refType="w" fact="0.7557"/>
              <dgm:constr type="t" for="ch" forName="Child2" refType="h" fact="0.2225"/>
              <dgm:constr type="w" for="ch" forName="Child2" refType="w" fact="0.2443"/>
              <dgm:constr type="h" for="ch" forName="Child2" refType="h" fact="0.227"/>
              <dgm:constr type="l" for="ch" forName="Child3" refType="w" fact="0.7557"/>
              <dgm:constr type="t" for="ch" forName="Child3" refType="h" fact="0.5433"/>
              <dgm:constr type="w" for="ch" forName="Child3" refType="w" fact="0.2443"/>
              <dgm:constr type="h" for="ch" forName="Child3" refType="h" fact="0.227"/>
              <dgm:constr type="l" for="ch" forName="Child4" refType="w" fact="0.6214"/>
              <dgm:constr type="t" for="ch" forName="Child4" refType="h" fact="0.7703"/>
              <dgm:constr type="w" for="ch" forName="Child4" refType="w" fact="0.2443"/>
              <dgm:constr type="h" for="ch" forName="Child4" refType="h" fact="0.227"/>
            </dgm:constrLst>
          </dgm:else>
        </dgm:choose>
      </dgm:if>
      <dgm:else name="Name9">
        <dgm:choose name="Name10">
          <dgm:if name="Name11" axis="ch ch" ptType="node node" st="1 1" cnt="1 0" func="cnt" op="equ" val="0">
            <dgm:alg type="composite">
              <dgm:param type="ar" val="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2" axis="ch ch" ptType="node node" st="1 1" cnt="1 0" func="cnt" op="equ" val="1">
            <dgm:alg type="composite">
              <dgm:param type="ar" val="1.4218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r" for="ch" forName="Accent" refType="w"/>
              <dgm:constr type="t" for="ch" forName="Accent" refType="h" fact="0"/>
              <dgm:constr type="w" for="ch" forName="Accent" refType="w" fact="0.6747"/>
              <dgm:constr type="h" for="ch" forName="Accent" refType="h"/>
              <dgm:constr type="r" for="ch" forName="Child1" refType="w" fact="0.24"/>
              <dgm:constr type="t" for="ch" forName="Child1" refType="h" fact="0.3739"/>
              <dgm:constr type="w" for="ch" forName="Child1" refType="w" fact="0.24"/>
              <dgm:constr type="h" for="ch" forName="Child1" refType="h" fact="0.255"/>
              <dgm:constr type="r" for="ch" forName="Parent" refType="w" fact="0.8274"/>
              <dgm:constr type="t" for="ch" forName="Parent" refType="h" fact="0.2646"/>
              <dgm:constr type="w" for="ch" forName="Parent" refType="w" fact="0.3347"/>
              <dgm:constr type="h" for="ch" forName="Parent" refType="h" fact="0.4759"/>
              <dgm:constr type="r" for="ch" forName="Image1" refType="w" fact="0.4339"/>
              <dgm:constr type="t" for="ch" forName="Image1" refType="h" fact="0.3744"/>
              <dgm:constr type="w" for="ch" forName="Image1" refType="w" fact="0.1793"/>
              <dgm:constr type="h" for="ch" forName="Image1" refType="h" fact="0.255"/>
            </dgm:constrLst>
          </dgm:if>
          <dgm:if name="Name13" axis="ch ch" ptType="node node" st="1 1" cnt="1 0" func="cnt" op="equ" val="2">
            <dgm:alg type="composite">
              <dgm:param type="ar" val="1.381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" refType="w"/>
              <dgm:constr type="t" for="ch" forName="Accent" refType="h" fact="0"/>
              <dgm:constr type="w" for="ch" forName="Accent" refType="w" fact="0.6946"/>
              <dgm:constr type="h" for="ch" forName="Accent" refType="h"/>
              <dgm:constr type="r" for="ch" forName="Parent" refType="w" fact="0.8223"/>
              <dgm:constr type="t" for="ch" forName="Parent" refType="h" fact="0.2646"/>
              <dgm:constr type="w" for="ch" forName="Parent" refType="w" fact="0.3446"/>
              <dgm:constr type="h" for="ch" forName="Parent" refType="h" fact="0.4759"/>
              <dgm:constr type="r" for="ch" forName="Image1" refType="w" fact="0.4469"/>
              <dgm:constr type="t" for="ch" forName="Image1" refType="h" fact="0.1585"/>
              <dgm:constr type="w" for="ch" forName="Image1" refType="w" fact="0.1846"/>
              <dgm:constr type="h" for="ch" forName="Image1" refType="h" fact="0.255"/>
              <dgm:constr type="r" for="ch" forName="Image2" refType="w" fact="0.4469"/>
              <dgm:constr type="t" for="ch" forName="Image2" refType="h" fact="0.5624"/>
              <dgm:constr type="w" for="ch" forName="Image2" refType="w" fact="0.1846"/>
              <dgm:constr type="h" for="ch" forName="Image2" refType="h" fact="0.255"/>
              <dgm:constr type="r" for="ch" forName="Child1" refType="w" fact="0.2471"/>
              <dgm:constr type="t" for="ch" forName="Child1" refType="h" fact="0.1618"/>
              <dgm:constr type="w" for="ch" forName="Child1" refType="w" fact="0.2471"/>
              <dgm:constr type="h" for="ch" forName="Child1" refType="h" fact="0.2468"/>
              <dgm:constr type="r" for="ch" forName="Child2" refType="w" fact="0.2471"/>
              <dgm:constr type="t" for="ch" forName="Child2" refType="h" fact="0.5657"/>
              <dgm:constr type="w" for="ch" forName="Child2" refType="w" fact="0.2471"/>
              <dgm:constr type="h" for="ch" forName="Child2" refType="h" fact="0.2468"/>
            </dgm:constrLst>
          </dgm:if>
          <dgm:if name="Name14" axis="ch ch" ptType="node node" st="1 1" cnt="1 0" func="cnt" op="equ" val="3">
            <dgm:alg type="composite">
              <dgm:param type="ar" val="1.4218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" refType="w"/>
              <dgm:constr type="t" for="ch" forName="Accent" refType="h" fact="0"/>
              <dgm:constr type="w" for="ch" forName="Accent" refType="w" fact="0.6747"/>
              <dgm:constr type="h" for="ch" forName="Accent" refType="h"/>
              <dgm:constr type="r" for="ch" forName="Parent" refType="w" fact="0.8274"/>
              <dgm:constr type="t" for="ch" forName="Parent" refType="h" fact="0.2646"/>
              <dgm:constr type="w" for="ch" forName="Parent" refType="w" fact="0.3347"/>
              <dgm:constr type="h" for="ch" forName="Parent" refType="h" fact="0.4759"/>
              <dgm:constr type="r" for="ch" forName="Image1" refType="w" fact="0.5032"/>
              <dgm:constr type="t" for="ch" forName="Image1" refType="h" fact="0.0843"/>
              <dgm:constr type="w" for="ch" forName="Image1" refType="w" fact="0.1793"/>
              <dgm:constr type="h" for="ch" forName="Image1" refType="h" fact="0.255"/>
              <dgm:constr type="r" for="ch" forName="Image2" refType="w" fact="0.4339"/>
              <dgm:constr type="t" for="ch" forName="Image2" refType="h" fact="0.3744"/>
              <dgm:constr type="w" for="ch" forName="Image2" refType="w" fact="0.1793"/>
              <dgm:constr type="h" for="ch" forName="Image2" refType="h" fact="0.255"/>
              <dgm:constr type="r" for="ch" forName="Image3" refType="w" fact="0.5032"/>
              <dgm:constr type="t" for="ch" forName="Image3" refType="h" fact="0.6686"/>
              <dgm:constr type="w" for="ch" forName="Image3" refType="w" fact="0.1793"/>
              <dgm:constr type="h" for="ch" forName="Image3" refType="h" fact="0.255"/>
              <dgm:constr type="r" for="ch" forName="Child1" refType="w" fact="0.3103"/>
              <dgm:constr type="t" for="ch" forName="Child1" refType="h" fact="0.0884"/>
              <dgm:constr type="w" for="ch" forName="Child1" refType="w" fact="0.24"/>
              <dgm:constr type="h" for="ch" forName="Child1" refType="h" fact="0.2468"/>
              <dgm:constr type="r" for="ch" forName="Child2" refType="w" fact="0.24"/>
              <dgm:constr type="t" for="ch" forName="Child2" refType="h" fact="0.378"/>
              <dgm:constr type="w" for="ch" forName="Child2" refType="w" fact="0.24"/>
              <dgm:constr type="h" for="ch" forName="Child2" refType="h" fact="0.2468"/>
              <dgm:constr type="r" for="ch" forName="Child3" refType="w" fact="0.3103"/>
              <dgm:constr type="t" for="ch" forName="Child3" refType="h" fact="0.6738"/>
              <dgm:constr type="w" for="ch" forName="Child3" refType="w" fact="0.24"/>
              <dgm:constr type="h" for="ch" forName="Child3" refType="h" fact="0.2468"/>
            </dgm:constrLst>
          </dgm:if>
          <dgm:else name="Name15">
            <dgm:alg type="composite">
              <dgm:param type="ar" val="1.2852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" refType="w"/>
              <dgm:constr type="t" for="ch" forName="Accent" refType="h" fact="0.0361"/>
              <dgm:constr type="w" for="ch" forName="Accent" refType="w" fact="0.6865"/>
              <dgm:constr type="h" for="ch" forName="Accent" refType="h" fact="0.9197"/>
              <dgm:constr type="r" for="ch" forName="Parent" refType="w" fact="0.8244"/>
              <dgm:constr type="t" for="ch" forName="Parent" refType="h" fact="0.2795"/>
              <dgm:constr type="w" for="ch" forName="Parent" refType="w" fact="0.3406"/>
              <dgm:constr type="h" for="ch" forName="Parent" refType="h" fact="0.4377"/>
              <dgm:constr type="r" for="ch" forName="Image1" refType="w" fact="0.575"/>
              <dgm:constr type="t" for="ch" forName="Image1" refType="h" fact="0"/>
              <dgm:constr type="w" for="ch" forName="Image1" refType="w" fact="0.1825"/>
              <dgm:constr type="h" for="ch" forName="Image1" refType="h" fact="0.2345"/>
              <dgm:constr type="r" for="ch" forName="Image2" refType="w" fact="0.4402"/>
              <dgm:constr type="t" for="ch" forName="Image2" refType="h" fact="0.2184"/>
              <dgm:constr type="w" for="ch" forName="Image2" refType="w" fact="0.1825"/>
              <dgm:constr type="h" for="ch" forName="Image2" refType="h" fact="0.2345"/>
              <dgm:constr type="r" for="ch" forName="Image3" refType="w" fact="0.4409"/>
              <dgm:constr type="t" for="ch" forName="Image3" refType="h" fact="0.5395"/>
              <dgm:constr type="w" for="ch" forName="Image3" refType="w" fact="0.1825"/>
              <dgm:constr type="h" for="ch" forName="Image3" refType="h" fact="0.2345"/>
              <dgm:constr type="r" for="ch" forName="Image4" refType="w" fact="0.575"/>
              <dgm:constr type="t" for="ch" forName="Image4" refType="h" fact="0.7655"/>
              <dgm:constr type="w" for="ch" forName="Image4" refType="w" fact="0.1825"/>
              <dgm:constr type="h" for="ch" forName="Image4" refType="h" fact="0.2345"/>
              <dgm:constr type="r" for="ch" forName="Child1" refType="w" fact="0.3786"/>
              <dgm:constr type="t" for="ch" forName="Child1" refType="h" fact="0.003"/>
              <dgm:constr type="w" for="ch" forName="Child1" refType="w" fact="0.2443"/>
              <dgm:constr type="h" for="ch" forName="Child1" refType="h" fact="0.227"/>
              <dgm:constr type="r" for="ch" forName="Child2" refType="w" fact="0.2443"/>
              <dgm:constr type="t" for="ch" forName="Child2" refType="h" fact="0.2225"/>
              <dgm:constr type="w" for="ch" forName="Child2" refType="w" fact="0.2443"/>
              <dgm:constr type="h" for="ch" forName="Child2" refType="h" fact="0.227"/>
              <dgm:constr type="r" for="ch" forName="Child3" refType="w" fact="0.2443"/>
              <dgm:constr type="t" for="ch" forName="Child3" refType="h" fact="0.5433"/>
              <dgm:constr type="w" for="ch" forName="Child3" refType="w" fact="0.2443"/>
              <dgm:constr type="h" for="ch" forName="Child3" refType="h" fact="0.227"/>
              <dgm:constr type="r" for="ch" forName="Child4" refType="w" fact="0.3786"/>
              <dgm:constr type="t" for="ch" forName="Child4" refType="h" fact="0.7703"/>
              <dgm:constr type="w" for="ch" forName="Child4" refType="w" fact="0.2443"/>
              <dgm:constr type="h" for="ch" forName="Child4" refType="h" fact="0.227"/>
            </dgm:constrLst>
          </dgm:else>
        </dgm:choose>
      </dgm:else>
    </dgm:choose>
    <dgm:forEach name="wrapper" axis="self" ptType="parTrans">
      <dgm:forEach name="ImageRepeat" axis="self">
        <dgm:layoutNode name="Image" styleLbl="fgImgPlace1">
          <dgm:alg type="sp"/>
          <dgm:shape xmlns:r="http://schemas.openxmlformats.org/officeDocument/2006/relationships" type="ellipse" r:blip="" blipPhldr="1">
            <dgm:adjLst/>
          </dgm:shape>
          <dgm:presOf/>
        </dgm:layoutNode>
      </dgm:forEach>
    </dgm:forEach>
    <dgm:forEach name="Name16" axis="ch" ptType="node" cnt="1">
      <dgm:layoutNode name="Parent" styleLbl="node1">
        <dgm:varLst>
          <dgm:chMax val="4"/>
          <dgm:chPref val="3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17" axis="ch ch" ptType="node node" st="1 1" cnt="1 1">
      <dgm:layoutNode name="Accent" styleLbl="node1">
        <dgm:alg type="sp"/>
        <dgm:choose name="Name18">
          <dgm:if name="Name19" func="var" arg="dir" op="equ" val="norm">
            <dgm:choose name="Name20">
              <dgm:if name="Name21" axis="followSib" ptType="node" func="cnt" op="equ" val="0">
                <dgm:shape xmlns:r="http://schemas.openxmlformats.org/officeDocument/2006/relationships" type="blockArc" r:blip="">
                  <dgm:adjLst>
                    <dgm:adj idx="1" val="-49.0368"/>
                    <dgm:adj idx="2" val="49.4265"/>
                    <dgm:adj idx="3" val="0.0564"/>
                  </dgm:adjLst>
                </dgm:shape>
              </dgm:if>
              <dgm:if name="Name22" axis="followSib" ptType="node" func="cnt" op="equ" val="1">
                <dgm:shape xmlns:r="http://schemas.openxmlformats.org/officeDocument/2006/relationships" type="blockArc" r:blip="">
                  <dgm:adjLst>
                    <dgm:adj idx="1" val="-64.2028"/>
                    <dgm:adj idx="2" val="64.5456"/>
                    <dgm:adj idx="3" val="0.0558"/>
                  </dgm:adjLst>
                </dgm:shape>
              </dgm:if>
              <dgm:if name="Name23" axis="followSib" ptType="node" func="cnt" op="equ" val="2">
                <dgm:shape xmlns:r="http://schemas.openxmlformats.org/officeDocument/2006/relationships" type="blockArc" r:blip="">
                  <dgm:adjLst>
                    <dgm:adj idx="1" val="-67.8702"/>
                    <dgm:adj idx="2" val="68.6519"/>
                    <dgm:adj idx="3" val="0.0575"/>
                  </dgm:adjLst>
                </dgm:shape>
              </dgm:if>
              <dgm:else name="Name24">
                <dgm:shape xmlns:r="http://schemas.openxmlformats.org/officeDocument/2006/relationships" type="blockArc" r:blip="">
                  <dgm:adjLst>
                    <dgm:adj idx="1" val="-84.8426"/>
                    <dgm:adj idx="2" val="84.8009"/>
                    <dgm:adj idx="3" val="0.0524"/>
                  </dgm:adjLst>
                </dgm:shape>
              </dgm:else>
            </dgm:choose>
          </dgm:if>
          <dgm:else name="Name25">
            <dgm:choose name="Name26">
              <dgm:if name="Name27" axis="followSib" ptType="node" func="cnt" op="equ" val="0">
                <dgm:shape xmlns:r="http://schemas.openxmlformats.org/officeDocument/2006/relationships" rot="180" type="blockArc" r:blip="">
                  <dgm:adjLst>
                    <dgm:adj idx="1" val="-49.0368"/>
                    <dgm:adj idx="2" val="49.4265"/>
                    <dgm:adj idx="3" val="0.0564"/>
                  </dgm:adjLst>
                </dgm:shape>
              </dgm:if>
              <dgm:if name="Name28" axis="followSib" ptType="node" func="cnt" op="equ" val="1">
                <dgm:shape xmlns:r="http://schemas.openxmlformats.org/officeDocument/2006/relationships" rot="180" type="blockArc" r:blip="">
                  <dgm:adjLst>
                    <dgm:adj idx="1" val="-64.2028"/>
                    <dgm:adj idx="2" val="64.5456"/>
                    <dgm:adj idx="3" val="0.0558"/>
                  </dgm:adjLst>
                </dgm:shape>
              </dgm:if>
              <dgm:if name="Name29" axis="followSib" ptType="node" func="cnt" op="equ" val="2">
                <dgm:shape xmlns:r="http://schemas.openxmlformats.org/officeDocument/2006/relationships" rot="180" type="blockArc" r:blip="">
                  <dgm:adjLst>
                    <dgm:adj idx="1" val="-67.8702"/>
                    <dgm:adj idx="2" val="68.6519"/>
                    <dgm:adj idx="3" val="0.0575"/>
                  </dgm:adjLst>
                </dgm:shape>
              </dgm:if>
              <dgm:else name="Name30">
                <dgm:shape xmlns:r="http://schemas.openxmlformats.org/officeDocument/2006/relationships" rot="180" type="blockArc" r:blip="">
                  <dgm:adjLst>
                    <dgm:adj idx="1" val="-84.8426"/>
                    <dgm:adj idx="2" val="84.8009"/>
                    <dgm:adj idx="3" val="0.0524"/>
                  </dgm:adjLst>
                </dgm:shape>
              </dgm:else>
            </dgm:choose>
          </dgm:else>
        </dgm:choose>
        <dgm:presOf/>
      </dgm:layoutNode>
      <dgm:layoutNode name="Image1" styleLbl="fgImgPlace1">
        <dgm:alg type="sp"/>
        <dgm:shape xmlns:r="http://schemas.openxmlformats.org/officeDocument/2006/relationships" type="ellipse" r:blip="" blipPhldr="1">
          <dgm:adjLst/>
        </dgm:shape>
        <dgm:presOf/>
      </dgm:layoutNode>
      <dgm:layoutNode name="Child1" styleLbl="revTx">
        <dgm:varLst>
          <dgm:chMax val="0"/>
          <dgm:chPref val="0"/>
          <dgm:bulletEnabled val="1"/>
        </dgm:varLst>
        <dgm:choose name="Name31">
          <dgm:if name="Name32" func="var" arg="dir" op="equ" val="norm">
            <dgm:alg type="tx">
              <dgm:param type="parTxLTRAlign" val="l"/>
              <dgm:param type="shpTxLTRAlignCh" val="l"/>
              <dgm:param type="parTxRTLAlign" val="l"/>
              <dgm:param type="shpTxRTLAlignCh" val="l"/>
              <dgm:param type="lnSpAfParP" val="10"/>
            </dgm:alg>
          </dgm:if>
          <dgm:else name="Name33">
            <dgm:alg type="tx">
              <dgm:param type="parTxLTRAlign" val="r"/>
              <dgm:param type="shpTxLTRAlignCh" val="r"/>
              <dgm:param type="parTxRTLAlign" val="r"/>
              <dgm:param type="shpTxRTLAlignCh" val="r"/>
              <dgm:param type="lnSpAfParP" val="10"/>
            </dgm:alg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4" axis="ch ch" ptType="node node" st="1 2" cnt="1 1">
      <dgm:layoutNode name="Image2">
        <dgm:alg type="sp"/>
        <dgm:shape xmlns:r="http://schemas.openxmlformats.org/officeDocument/2006/relationships" r:blip="">
          <dgm:adjLst/>
        </dgm:shape>
        <dgm:presOf/>
        <dgm:constrLst/>
        <dgm:forEach name="Name35" ref="ImageRepeat"/>
      </dgm:layoutNode>
      <dgm:layoutNode name="Child2" styleLbl="revTx">
        <dgm:varLst>
          <dgm:chMax val="0"/>
          <dgm:chPref val="0"/>
          <dgm:bulletEnabled val="1"/>
        </dgm:varLst>
        <dgm:choose name="Name36">
          <dgm:if name="Name37" func="var" arg="dir" op="equ" val="norm">
            <dgm:alg type="tx">
              <dgm:param type="parTxLTRAlign" val="l"/>
              <dgm:param type="shpTxLTRAlignCh" val="l"/>
              <dgm:param type="parTxRTLAlign" val="l"/>
              <dgm:param type="shpTxRTLAlignCh" val="l"/>
              <dgm:param type="lnSpAfParP" val="10"/>
            </dgm:alg>
          </dgm:if>
          <dgm:else name="Name38">
            <dgm:alg type="tx">
              <dgm:param type="parTxLTRAlign" val="r"/>
              <dgm:param type="shpTxLTRAlignCh" val="r"/>
              <dgm:param type="parTxRTLAlign" val="r"/>
              <dgm:param type="shpTxRTLAlignCh" val="r"/>
              <dgm:param type="lnSpAfParP" val="10"/>
            </dgm:alg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9" axis="ch ch" ptType="node node" st="1 3" cnt="1 1">
      <dgm:layoutNode name="Image3">
        <dgm:alg type="sp"/>
        <dgm:shape xmlns:r="http://schemas.openxmlformats.org/officeDocument/2006/relationships" r:blip="">
          <dgm:adjLst/>
        </dgm:shape>
        <dgm:presOf/>
        <dgm:constrLst/>
        <dgm:forEach name="Name40" ref="ImageRepeat"/>
      </dgm:layoutNode>
      <dgm:layoutNode name="Child3" styleLbl="revTx">
        <dgm:varLst>
          <dgm:chMax val="0"/>
          <dgm:chPref val="0"/>
          <dgm:bulletEnabled val="1"/>
        </dgm:varLst>
        <dgm:choose name="Name41">
          <dgm:if name="Name42" func="var" arg="dir" op="equ" val="norm">
            <dgm:alg type="tx">
              <dgm:param type="parTxLTRAlign" val="l"/>
              <dgm:param type="shpTxLTRAlignCh" val="l"/>
              <dgm:param type="parTxRTLAlign" val="l"/>
              <dgm:param type="shpTxRTLAlignCh" val="l"/>
              <dgm:param type="lnSpAfParP" val="10"/>
            </dgm:alg>
          </dgm:if>
          <dgm:else name="Name43">
            <dgm:alg type="tx">
              <dgm:param type="parTxLTRAlign" val="r"/>
              <dgm:param type="shpTxLTRAlignCh" val="r"/>
              <dgm:param type="parTxRTLAlign" val="r"/>
              <dgm:param type="shpTxRTLAlignCh" val="r"/>
              <dgm:param type="lnSpAfParP" val="10"/>
            </dgm:alg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4" axis="ch ch" ptType="node node" st="1 4" cnt="1 1">
      <dgm:layoutNode name="Image4">
        <dgm:alg type="sp"/>
        <dgm:shape xmlns:r="http://schemas.openxmlformats.org/officeDocument/2006/relationships" r:blip="">
          <dgm:adjLst/>
        </dgm:shape>
        <dgm:presOf/>
        <dgm:constrLst/>
        <dgm:forEach name="Name45" ref="ImageRepeat"/>
      </dgm:layoutNode>
      <dgm:layoutNode name="Child4" styleLbl="revTx">
        <dgm:varLst>
          <dgm:chMax val="0"/>
          <dgm:chPref val="0"/>
          <dgm:bulletEnabled val="1"/>
        </dgm:varLst>
        <dgm:choose name="Name46">
          <dgm:if name="Name47" func="var" arg="dir" op="equ" val="norm">
            <dgm:alg type="tx">
              <dgm:param type="parTxLTRAlign" val="l"/>
              <dgm:param type="shpTxLTRAlignCh" val="l"/>
              <dgm:param type="parTxRTLAlign" val="l"/>
              <dgm:param type="shpTxRTLAlignCh" val="l"/>
              <dgm:param type="lnSpAfParP" val="10"/>
            </dgm:alg>
          </dgm:if>
          <dgm:else name="Name48">
            <dgm:alg type="tx">
              <dgm:param type="parTxLTRAlign" val="r"/>
              <dgm:param type="shpTxLTRAlignCh" val="r"/>
              <dgm:param type="parTxRTLAlign" val="r"/>
              <dgm:param type="shpTxRTLAlignCh" val="r"/>
              <dgm:param type="lnSpAfParP" val="10"/>
            </dgm:alg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5558" cy="502835"/>
          </a:xfrm>
          <a:prstGeom prst="rect">
            <a:avLst/>
          </a:prstGeom>
        </p:spPr>
        <p:txBody>
          <a:bodyPr vert="horz" lIns="96634" tIns="48317" rIns="96634" bIns="48317" rtlCol="0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02597" y="0"/>
            <a:ext cx="2985558" cy="502835"/>
          </a:xfrm>
          <a:prstGeom prst="rect">
            <a:avLst/>
          </a:prstGeom>
        </p:spPr>
        <p:txBody>
          <a:bodyPr vert="horz" lIns="96634" tIns="48317" rIns="96634" bIns="48317" rtlCol="0"/>
          <a:lstStyle>
            <a:lvl1pPr algn="r">
              <a:defRPr sz="1300"/>
            </a:lvl1pPr>
          </a:lstStyle>
          <a:p>
            <a:fld id="{872A74AA-1B4E-471A-AD4D-611C2E14DF20}" type="datetimeFigureOut">
              <a:rPr lang="en-GB" smtClean="0"/>
              <a:t>19/01/2021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52538"/>
            <a:ext cx="6013450" cy="33829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34" tIns="48317" rIns="96634" bIns="48317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975" y="4823034"/>
            <a:ext cx="5511800" cy="3946118"/>
          </a:xfrm>
          <a:prstGeom prst="rect">
            <a:avLst/>
          </a:prstGeom>
        </p:spPr>
        <p:txBody>
          <a:bodyPr vert="horz" lIns="96634" tIns="48317" rIns="96634" bIns="48317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519055"/>
            <a:ext cx="2985558" cy="502834"/>
          </a:xfrm>
          <a:prstGeom prst="rect">
            <a:avLst/>
          </a:prstGeom>
        </p:spPr>
        <p:txBody>
          <a:bodyPr vert="horz" lIns="96634" tIns="48317" rIns="96634" bIns="48317" rtlCol="0" anchor="b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02597" y="9519055"/>
            <a:ext cx="2985558" cy="502834"/>
          </a:xfrm>
          <a:prstGeom prst="rect">
            <a:avLst/>
          </a:prstGeom>
        </p:spPr>
        <p:txBody>
          <a:bodyPr vert="horz" lIns="96634" tIns="48317" rIns="96634" bIns="48317" rtlCol="0" anchor="b"/>
          <a:lstStyle>
            <a:lvl1pPr algn="r">
              <a:defRPr sz="1300"/>
            </a:lvl1pPr>
          </a:lstStyle>
          <a:p>
            <a:fld id="{F8A5C2EE-EB76-46E0-AECB-81386B2EF6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54612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A5C2EE-EB76-46E0-AECB-81386B2EF6A0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41316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A5C2EE-EB76-46E0-AECB-81386B2EF6A0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72277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/>
              <a:buChar char="•"/>
              <a:defRPr/>
            </a:pPr>
            <a:r>
              <a:rPr lang="en-US" altLang="en-US" b="1" dirty="0" smtClean="0">
                <a:solidFill>
                  <a:schemeClr val="tx1"/>
                </a:solidFill>
                <a:cs typeface="Aharoni" panose="02010803020104030203" pitchFamily="2" charset="-79"/>
              </a:rPr>
              <a:t>Housing-related support including Out of Hospital support for those released from Mental Health units at </a:t>
            </a:r>
            <a:r>
              <a:rPr lang="en-US" altLang="en-US" b="1" dirty="0" err="1" smtClean="0">
                <a:solidFill>
                  <a:schemeClr val="tx1"/>
                </a:solidFill>
                <a:cs typeface="Aharoni" panose="02010803020104030203" pitchFamily="2" charset="-79"/>
              </a:rPr>
              <a:t>Ealing</a:t>
            </a:r>
            <a:r>
              <a:rPr lang="en-US" altLang="en-US" b="1" dirty="0" smtClean="0">
                <a:solidFill>
                  <a:schemeClr val="tx1"/>
                </a:solidFill>
                <a:cs typeface="Aharoni" panose="02010803020104030203" pitchFamily="2" charset="-79"/>
              </a:rPr>
              <a:t> Hospital, Central Middlesex and charring Cross</a:t>
            </a:r>
          </a:p>
          <a:p>
            <a:pPr>
              <a:buFont typeface="Arial"/>
              <a:buChar char="•"/>
              <a:defRPr/>
            </a:pPr>
            <a:r>
              <a:rPr lang="en-US" altLang="en-US" b="1" dirty="0" smtClean="0">
                <a:solidFill>
                  <a:schemeClr val="tx1"/>
                </a:solidFill>
                <a:cs typeface="Aharoni" panose="02010803020104030203" pitchFamily="2" charset="-79"/>
              </a:rPr>
              <a:t>Mental health engagement and support for people under supervision of Community Mental Health case management Teams</a:t>
            </a:r>
          </a:p>
          <a:p>
            <a:pPr>
              <a:buFont typeface="Arial"/>
              <a:buChar char="•"/>
              <a:defRPr/>
            </a:pPr>
            <a:r>
              <a:rPr lang="en-US" altLang="en-US" b="1" dirty="0" smtClean="0">
                <a:solidFill>
                  <a:schemeClr val="tx1"/>
                </a:solidFill>
                <a:cs typeface="Aharoni" panose="02010803020104030203" pitchFamily="2" charset="-79"/>
              </a:rPr>
              <a:t>Volunteering </a:t>
            </a:r>
            <a:r>
              <a:rPr lang="en-US" altLang="en-US" b="1" dirty="0" err="1" smtClean="0">
                <a:solidFill>
                  <a:schemeClr val="tx1"/>
                </a:solidFill>
                <a:cs typeface="Aharoni" panose="02010803020104030203" pitchFamily="2" charset="-79"/>
              </a:rPr>
              <a:t>programmes</a:t>
            </a:r>
            <a:r>
              <a:rPr lang="en-US" altLang="en-US" b="1" dirty="0" smtClean="0">
                <a:solidFill>
                  <a:schemeClr val="tx1"/>
                </a:solidFill>
                <a:cs typeface="Aharoni" panose="02010803020104030203" pitchFamily="2" charset="-79"/>
              </a:rPr>
              <a:t> (clinical &amp; peer)</a:t>
            </a:r>
          </a:p>
          <a:p>
            <a:pPr>
              <a:buFont typeface="Arial"/>
              <a:buChar char="•"/>
              <a:defRPr/>
            </a:pPr>
            <a:r>
              <a:rPr lang="en-US" altLang="en-US" b="1" dirty="0" smtClean="0">
                <a:solidFill>
                  <a:schemeClr val="tx1"/>
                </a:solidFill>
                <a:cs typeface="Aharoni" panose="02010803020104030203" pitchFamily="2" charset="-79"/>
              </a:rPr>
              <a:t>Recovery Mental Health Peer Support,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A5C2EE-EB76-46E0-AECB-81386B2EF6A0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87954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A5C2EE-EB76-46E0-AECB-81386B2EF6A0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15870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30400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/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1/19/2021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D57F1E4F-1CFF-5643-939E-217C01CDF565}" type="slidenum">
              <a:rPr lang="en-US" smtClean="0"/>
              <a:pPr defTabSz="45720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53878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/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1/19/2021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D57F1E4F-1CFF-5643-939E-217C01CDF565}" type="slidenum">
              <a:rPr lang="en-US" smtClean="0"/>
              <a:pPr defTabSz="457200"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786228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/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1/19/2021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D57F1E4F-1CFF-5643-939E-217C01CDF565}" type="slidenum">
              <a:rPr lang="en-US" smtClean="0"/>
              <a:pPr defTabSz="45720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48265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/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1/19/2021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D57F1E4F-1CFF-5643-939E-217C01CDF565}" type="slidenum">
              <a:rPr lang="en-US" smtClean="0"/>
              <a:pPr defTabSz="457200"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278689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/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1/19/2021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D57F1E4F-1CFF-5643-939E-217C01CDF565}" type="slidenum">
              <a:rPr lang="en-US" smtClean="0"/>
              <a:pPr defTabSz="45720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777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0894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50469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30249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97261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33224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68418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53332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19900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89657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63604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1/19/2021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 defTabSz="457200"/>
            <a:fld id="{D57F1E4F-1CFF-5643-939E-217C01CDF565}" type="slidenum">
              <a:rPr lang="en-US" smtClean="0"/>
              <a:pPr defTabSz="45720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276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6" r:id="rId5"/>
    <p:sldLayoutId id="2147483747" r:id="rId6"/>
    <p:sldLayoutId id="2147483748" r:id="rId7"/>
    <p:sldLayoutId id="2147483749" r:id="rId8"/>
    <p:sldLayoutId id="2147483750" r:id="rId9"/>
    <p:sldLayoutId id="2147483751" r:id="rId10"/>
    <p:sldLayoutId id="2147483752" r:id="rId11"/>
    <p:sldLayoutId id="2147483753" r:id="rId12"/>
    <p:sldLayoutId id="2147483754" r:id="rId13"/>
    <p:sldLayoutId id="2147483755" r:id="rId14"/>
    <p:sldLayoutId id="2147483756" r:id="rId15"/>
    <p:sldLayoutId id="214748375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11" Type="http://schemas.openxmlformats.org/officeDocument/2006/relationships/image" Target="../media/image4.jpeg"/><Relationship Id="rId5" Type="http://schemas.openxmlformats.org/officeDocument/2006/relationships/diagramLayout" Target="../diagrams/layout1.xml"/><Relationship Id="rId10" Type="http://schemas.openxmlformats.org/officeDocument/2006/relationships/image" Target="../media/image3.jpeg"/><Relationship Id="rId4" Type="http://schemas.openxmlformats.org/officeDocument/2006/relationships/diagramData" Target="../diagrams/data1.xml"/><Relationship Id="rId9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mkhanna@eachcounselling.org.uk" TargetMode="External"/><Relationship Id="rId2" Type="http://schemas.openxmlformats.org/officeDocument/2006/relationships/hyperlink" Target="mailto:rtehrani@eachcounselling.org.uk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cstoneham@eachcounselling.org.uk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achcounselling.org.uk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4"/>
          <p:cNvSpPr txBox="1">
            <a:spLocks/>
          </p:cNvSpPr>
          <p:nvPr/>
        </p:nvSpPr>
        <p:spPr>
          <a:xfrm>
            <a:off x="1151690" y="1895459"/>
            <a:ext cx="6632527" cy="4156082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en-GB" sz="2800" dirty="0" smtClean="0">
                <a:solidFill>
                  <a:schemeClr val="accent2">
                    <a:lumMod val="50000"/>
                  </a:schemeClr>
                </a:solidFill>
              </a:rPr>
              <a:t>EACH are a leading voluntary sector organisation in North &amp; West London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2800" dirty="0" smtClean="0">
                <a:solidFill>
                  <a:schemeClr val="accent2">
                    <a:lumMod val="50000"/>
                  </a:schemeClr>
                </a:solidFill>
              </a:rPr>
              <a:t>We provide holistic and culturally sensitive services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2800" dirty="0" smtClean="0">
                <a:solidFill>
                  <a:schemeClr val="accent2">
                    <a:lumMod val="50000"/>
                  </a:schemeClr>
                </a:solidFill>
              </a:rPr>
              <a:t>EACH aim to empower and support people to improve their health, wellbeing and financial standing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14223" y="331412"/>
            <a:ext cx="1785567" cy="1229749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282317" y="1173479"/>
            <a:ext cx="3550841" cy="44375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200" dirty="0" smtClean="0"/>
              <a:t>30 Years of Enabling Change and Rebuilding Lives</a:t>
            </a:r>
            <a:endParaRPr lang="en-GB" sz="1200" dirty="0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151690" y="219896"/>
            <a:ext cx="4486985" cy="87361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GB" sz="4400" b="1" dirty="0" smtClean="0">
                <a:solidFill>
                  <a:schemeClr val="accent2">
                    <a:lumMod val="50000"/>
                  </a:schemeClr>
                </a:solidFill>
              </a:rPr>
              <a:t>About EACH</a:t>
            </a:r>
            <a:endParaRPr lang="en-GB" sz="4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val="1665669292"/>
              </p:ext>
            </p:extLst>
          </p:nvPr>
        </p:nvGraphicFramePr>
        <p:xfrm>
          <a:off x="6740434" y="3345873"/>
          <a:ext cx="5931940" cy="32171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65" t="68647" r="41700" b="4564"/>
          <a:stretch/>
        </p:blipFill>
        <p:spPr>
          <a:xfrm>
            <a:off x="2252239" y="5931042"/>
            <a:ext cx="601250" cy="60125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35" t="4331" r="62975" b="68320"/>
          <a:stretch/>
        </p:blipFill>
        <p:spPr>
          <a:xfrm>
            <a:off x="1545389" y="5909987"/>
            <a:ext cx="613776" cy="61377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92" t="5020" r="19308" b="67970"/>
          <a:stretch/>
        </p:blipFill>
        <p:spPr>
          <a:xfrm>
            <a:off x="3738445" y="5945656"/>
            <a:ext cx="638827" cy="60617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05" t="5021" r="41050" b="68841"/>
          <a:stretch/>
        </p:blipFill>
        <p:spPr>
          <a:xfrm>
            <a:off x="2982816" y="5945656"/>
            <a:ext cx="626302" cy="58663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321022" y="6224478"/>
            <a:ext cx="24194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@</a:t>
            </a:r>
            <a:r>
              <a:rPr lang="en-US" sz="1600" b="1" dirty="0" err="1" smtClean="0"/>
              <a:t>EACHCounselling</a:t>
            </a:r>
            <a:endParaRPr lang="en-GB" sz="1600" b="1" dirty="0"/>
          </a:p>
        </p:txBody>
      </p:sp>
    </p:spTree>
    <p:extLst>
      <p:ext uri="{BB962C8B-B14F-4D97-AF65-F5344CB8AC3E}">
        <p14:creationId xmlns:p14="http://schemas.microsoft.com/office/powerpoint/2010/main" val="2309797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50830"/>
            <a:ext cx="8596668" cy="754144"/>
          </a:xfrm>
        </p:spPr>
        <p:txBody>
          <a:bodyPr>
            <a:normAutofit/>
          </a:bodyPr>
          <a:lstStyle/>
          <a:p>
            <a:r>
              <a:rPr lang="en-US" sz="3200" b="1" dirty="0" err="1" smtClean="0">
                <a:solidFill>
                  <a:schemeClr val="tx1"/>
                </a:solidFill>
              </a:rPr>
              <a:t>Programme’s</a:t>
            </a:r>
            <a:r>
              <a:rPr lang="en-US" sz="3200" b="1" dirty="0" smtClean="0">
                <a:solidFill>
                  <a:schemeClr val="tx1"/>
                </a:solidFill>
              </a:rPr>
              <a:t> outcomes via the </a:t>
            </a:r>
            <a:r>
              <a:rPr lang="en-US" sz="3200" b="1" dirty="0">
                <a:solidFill>
                  <a:schemeClr val="tx1"/>
                </a:solidFill>
              </a:rPr>
              <a:t>C</a:t>
            </a:r>
            <a:r>
              <a:rPr lang="en-US" sz="3200" b="1" dirty="0" smtClean="0">
                <a:solidFill>
                  <a:schemeClr val="tx1"/>
                </a:solidFill>
              </a:rPr>
              <a:t>onsortium</a:t>
            </a:r>
            <a:endParaRPr lang="en-GB" sz="3200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904974"/>
            <a:ext cx="8596668" cy="51363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/>
              <a:t>In addition to the actual delivery, the </a:t>
            </a:r>
            <a:r>
              <a:rPr lang="en-US" sz="2400" dirty="0" err="1" smtClean="0"/>
              <a:t>programme</a:t>
            </a:r>
            <a:r>
              <a:rPr lang="en-US" sz="2400" dirty="0" smtClean="0"/>
              <a:t> hopes to:</a:t>
            </a:r>
          </a:p>
          <a:p>
            <a:r>
              <a:rPr lang="en-US" sz="2400" dirty="0" smtClean="0"/>
              <a:t>Collate feedback from service users to pass on to partners to inform </a:t>
            </a:r>
            <a:r>
              <a:rPr lang="en-US" sz="2400" dirty="0" smtClean="0"/>
              <a:t>future work and </a:t>
            </a:r>
            <a:r>
              <a:rPr lang="en-US" sz="2400" dirty="0" smtClean="0"/>
              <a:t>influence policy</a:t>
            </a:r>
          </a:p>
          <a:p>
            <a:r>
              <a:rPr lang="en-US" sz="2400" dirty="0" smtClean="0"/>
              <a:t>Collate case studies of impact of info &amp; advice on SUs</a:t>
            </a:r>
          </a:p>
          <a:p>
            <a:r>
              <a:rPr lang="en-US" sz="2400" dirty="0" smtClean="0"/>
              <a:t>Furthermore we hope to find out: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2400" dirty="0" smtClean="0"/>
              <a:t>what works for our target </a:t>
            </a:r>
            <a:r>
              <a:rPr lang="en-US" sz="2400" dirty="0"/>
              <a:t>g</a:t>
            </a:r>
            <a:r>
              <a:rPr lang="en-US" sz="2400" dirty="0" smtClean="0"/>
              <a:t>roups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2400" dirty="0"/>
              <a:t>w</a:t>
            </a:r>
            <a:r>
              <a:rPr lang="en-US" sz="2400" dirty="0" smtClean="0"/>
              <a:t>hat doesn’t work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2400" dirty="0" smtClean="0"/>
              <a:t>what  </a:t>
            </a:r>
            <a:r>
              <a:rPr lang="en-US" sz="2400" dirty="0"/>
              <a:t>c</a:t>
            </a:r>
            <a:r>
              <a:rPr lang="en-US" sz="2400" dirty="0" smtClean="0"/>
              <a:t>ould be improved and how</a:t>
            </a:r>
          </a:p>
          <a:p>
            <a:r>
              <a:rPr lang="en-US" sz="2400" dirty="0" smtClean="0"/>
              <a:t>Deliver services </a:t>
            </a:r>
            <a:r>
              <a:rPr lang="en-US" sz="2400" dirty="0"/>
              <a:t>to users that are culturally appropriate &amp; </a:t>
            </a:r>
            <a:r>
              <a:rPr lang="en-US" sz="2400" dirty="0" smtClean="0"/>
              <a:t>equitable for hard to reach groups</a:t>
            </a:r>
            <a:endParaRPr lang="en-US" sz="2400" dirty="0"/>
          </a:p>
          <a:p>
            <a:pPr marL="0" indent="0">
              <a:buNone/>
            </a:pPr>
            <a:endParaRPr lang="en-US" dirty="0"/>
          </a:p>
          <a:p>
            <a:endParaRPr lang="en-US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311292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254525"/>
            <a:ext cx="8596668" cy="612741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Examples of Communication Media 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102936"/>
            <a:ext cx="8596668" cy="528843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 smtClean="0"/>
              <a:t>Our work will be delivered via</a:t>
            </a:r>
          </a:p>
          <a:p>
            <a:pPr marL="0" indent="0">
              <a:buNone/>
            </a:pPr>
            <a:endParaRPr lang="en-US" sz="2000" dirty="0"/>
          </a:p>
          <a:p>
            <a:r>
              <a:rPr lang="en-US" sz="2000" dirty="0" smtClean="0"/>
              <a:t>Digital &amp; social media e.g. mailshots, circulars, online publications, Facebook and podcasts</a:t>
            </a:r>
          </a:p>
          <a:p>
            <a:endParaRPr lang="en-US" sz="2000" dirty="0" smtClean="0"/>
          </a:p>
          <a:p>
            <a:r>
              <a:rPr lang="en-US" sz="2000" dirty="0" smtClean="0"/>
              <a:t>Utilize Zoom, Google </a:t>
            </a:r>
            <a:r>
              <a:rPr lang="en-US" sz="2000" dirty="0" err="1" smtClean="0"/>
              <a:t>Meet,Teams</a:t>
            </a:r>
            <a:r>
              <a:rPr lang="en-US" sz="2000" dirty="0" smtClean="0"/>
              <a:t>, </a:t>
            </a:r>
            <a:r>
              <a:rPr lang="en-US" sz="2000" dirty="0" err="1" smtClean="0"/>
              <a:t>WhatsAp</a:t>
            </a:r>
            <a:r>
              <a:rPr lang="en-US" sz="2000" dirty="0" smtClean="0"/>
              <a:t> &amp; phone to facilitate:</a:t>
            </a:r>
          </a:p>
          <a:p>
            <a:pPr marL="0" indent="0">
              <a:buNone/>
            </a:pPr>
            <a:endParaRPr lang="en-US" sz="2000" dirty="0" smtClean="0"/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2000" dirty="0" smtClean="0"/>
              <a:t>group sessions, run competitions, etc.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2000" dirty="0" smtClean="0"/>
              <a:t>face to face advice and support sessions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2000" dirty="0" smtClean="0"/>
              <a:t>Ad hoc conversations</a:t>
            </a:r>
          </a:p>
          <a:p>
            <a:endParaRPr lang="en-US" sz="2000" dirty="0"/>
          </a:p>
          <a:p>
            <a:r>
              <a:rPr lang="en-US" sz="2000" dirty="0" smtClean="0"/>
              <a:t>Use traditional media such leaflets 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5305606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5434" y="762000"/>
            <a:ext cx="8596668" cy="967740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Any questions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1285" y="2977227"/>
            <a:ext cx="8596668" cy="2018979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Contacts:</a:t>
            </a:r>
          </a:p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</a:rPr>
              <a:t>Rosita Tehrani: </a:t>
            </a:r>
            <a:r>
              <a:rPr lang="en-US" dirty="0">
                <a:solidFill>
                  <a:schemeClr val="tx1"/>
                </a:solidFill>
                <a:hlinkClick r:id="rId2"/>
              </a:rPr>
              <a:t>rtehrani@eachcounselling.org.uk</a:t>
            </a:r>
            <a:r>
              <a:rPr lang="en-US" dirty="0">
                <a:solidFill>
                  <a:schemeClr val="tx1"/>
                </a:solidFill>
              </a:rPr>
              <a:t>, mobile:07425916427</a:t>
            </a:r>
          </a:p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</a:rPr>
              <a:t>Mamta Khanna: </a:t>
            </a:r>
            <a:r>
              <a:rPr lang="en-US" dirty="0">
                <a:solidFill>
                  <a:schemeClr val="tx1"/>
                </a:solidFill>
                <a:hlinkClick r:id="rId3"/>
              </a:rPr>
              <a:t>mkhanna@eachcounselling.org.uk</a:t>
            </a:r>
            <a:r>
              <a:rPr lang="en-US" dirty="0">
                <a:solidFill>
                  <a:schemeClr val="tx1"/>
                </a:solidFill>
              </a:rPr>
              <a:t>, 07453 061274</a:t>
            </a:r>
          </a:p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</a:rPr>
              <a:t>Clarissa Stoneham: </a:t>
            </a:r>
            <a:r>
              <a:rPr lang="en-US" dirty="0">
                <a:solidFill>
                  <a:schemeClr val="tx1"/>
                </a:solidFill>
                <a:hlinkClick r:id="rId4"/>
              </a:rPr>
              <a:t>cstoneham@eachcounselling.org.uk</a:t>
            </a:r>
            <a:endParaRPr lang="en-US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</a:rPr>
              <a:t>Lakhvir Randhawa: lrandhawa@eachcounselling.org.uk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097594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282805"/>
            <a:ext cx="8596668" cy="707010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About EACH (continued)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159497"/>
            <a:ext cx="8596668" cy="4778171"/>
          </a:xfrm>
        </p:spPr>
        <p:txBody>
          <a:bodyPr>
            <a:normAutofit fontScale="62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GB" sz="3200" dirty="0" smtClean="0">
                <a:solidFill>
                  <a:schemeClr val="accent2">
                    <a:lumMod val="50000"/>
                  </a:schemeClr>
                </a:solidFill>
              </a:rPr>
              <a:t>We </a:t>
            </a:r>
            <a:r>
              <a:rPr lang="en-GB" sz="3200" dirty="0">
                <a:solidFill>
                  <a:schemeClr val="accent2">
                    <a:lumMod val="50000"/>
                  </a:schemeClr>
                </a:solidFill>
              </a:rPr>
              <a:t>are </a:t>
            </a:r>
            <a:r>
              <a:rPr lang="en-GB" sz="3200" dirty="0" smtClean="0">
                <a:solidFill>
                  <a:schemeClr val="accent2">
                    <a:lumMod val="50000"/>
                  </a:schemeClr>
                </a:solidFill>
              </a:rPr>
              <a:t>a needs-led organisation i.e. services </a:t>
            </a:r>
            <a:r>
              <a:rPr lang="en-GB" sz="3200" dirty="0">
                <a:solidFill>
                  <a:schemeClr val="accent2">
                    <a:lumMod val="50000"/>
                  </a:schemeClr>
                </a:solidFill>
              </a:rPr>
              <a:t>are </a:t>
            </a:r>
            <a:r>
              <a:rPr lang="en-GB" sz="3200" dirty="0" smtClean="0">
                <a:solidFill>
                  <a:schemeClr val="accent2">
                    <a:lumMod val="50000"/>
                  </a:schemeClr>
                </a:solidFill>
              </a:rPr>
              <a:t>designed </a:t>
            </a:r>
            <a:r>
              <a:rPr lang="en-GB" sz="3200" dirty="0">
                <a:solidFill>
                  <a:schemeClr val="accent2">
                    <a:lumMod val="50000"/>
                  </a:schemeClr>
                </a:solidFill>
              </a:rPr>
              <a:t>in response to the issues experienced by </a:t>
            </a:r>
            <a:r>
              <a:rPr lang="en-GB" sz="3200" dirty="0" smtClean="0">
                <a:solidFill>
                  <a:schemeClr val="accent2">
                    <a:lumMod val="50000"/>
                  </a:schemeClr>
                </a:solidFill>
              </a:rPr>
              <a:t>the </a:t>
            </a:r>
            <a:r>
              <a:rPr lang="en-GB" sz="3200" dirty="0">
                <a:solidFill>
                  <a:schemeClr val="accent2">
                    <a:lumMod val="50000"/>
                  </a:schemeClr>
                </a:solidFill>
              </a:rPr>
              <a:t>local </a:t>
            </a:r>
            <a:r>
              <a:rPr lang="en-GB" sz="3200" dirty="0" smtClean="0">
                <a:solidFill>
                  <a:schemeClr val="accent2">
                    <a:lumMod val="50000"/>
                  </a:schemeClr>
                </a:solidFill>
              </a:rPr>
              <a:t>community </a:t>
            </a:r>
          </a:p>
          <a:p>
            <a:pPr>
              <a:buFont typeface="Wingdings" panose="05000000000000000000" pitchFamily="2" charset="2"/>
              <a:buChar char="Ø"/>
            </a:pPr>
            <a:endParaRPr lang="en-GB" sz="3200" dirty="0">
              <a:solidFill>
                <a:schemeClr val="accent2">
                  <a:lumMod val="50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GB" sz="3200" dirty="0" smtClean="0">
                <a:solidFill>
                  <a:schemeClr val="accent2">
                    <a:lumMod val="50000"/>
                  </a:schemeClr>
                </a:solidFill>
              </a:rPr>
              <a:t>The focus of our efforts are on supporting :</a:t>
            </a:r>
          </a:p>
          <a:p>
            <a:pPr>
              <a:buFont typeface="Wingdings" panose="05000000000000000000" pitchFamily="2" charset="2"/>
              <a:buChar char="Ø"/>
            </a:pPr>
            <a:endParaRPr lang="en-GB" sz="32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n-GB" sz="3200" dirty="0" smtClean="0">
                <a:solidFill>
                  <a:schemeClr val="accent2">
                    <a:lumMod val="50000"/>
                  </a:schemeClr>
                </a:solidFill>
              </a:rPr>
              <a:t>	</a:t>
            </a:r>
            <a:r>
              <a:rPr lang="en-GB" sz="3200" dirty="0" smtClean="0">
                <a:solidFill>
                  <a:schemeClr val="accent2">
                    <a:lumMod val="50000"/>
                  </a:schemeClr>
                </a:solidFill>
              </a:rPr>
              <a:t>- </a:t>
            </a:r>
            <a:r>
              <a:rPr lang="en-GB" sz="3200" dirty="0" smtClean="0">
                <a:solidFill>
                  <a:schemeClr val="accent2">
                    <a:lumMod val="50000"/>
                  </a:schemeClr>
                </a:solidFill>
              </a:rPr>
              <a:t>BAMER communities</a:t>
            </a:r>
          </a:p>
          <a:p>
            <a:pPr marL="0" indent="0">
              <a:buNone/>
            </a:pPr>
            <a:r>
              <a:rPr lang="en-GB" sz="32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</a:p>
          <a:p>
            <a:pPr marL="0" indent="0">
              <a:buNone/>
            </a:pPr>
            <a:r>
              <a:rPr lang="en-GB" sz="3200" dirty="0">
                <a:solidFill>
                  <a:schemeClr val="accent2">
                    <a:lumMod val="50000"/>
                  </a:schemeClr>
                </a:solidFill>
              </a:rPr>
              <a:t>	</a:t>
            </a:r>
            <a:r>
              <a:rPr lang="en-GB" sz="3200" dirty="0" smtClean="0">
                <a:solidFill>
                  <a:schemeClr val="accent2">
                    <a:lumMod val="50000"/>
                  </a:schemeClr>
                </a:solidFill>
              </a:rPr>
              <a:t>-Those who are less likely to engage with mainstream services</a:t>
            </a:r>
            <a:endParaRPr lang="en-GB" sz="32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n-GB" sz="32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endParaRPr lang="en-GB" sz="3200" dirty="0">
              <a:solidFill>
                <a:schemeClr val="accent2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n-US" sz="3200" dirty="0" smtClean="0">
                <a:solidFill>
                  <a:schemeClr val="accent2">
                    <a:lumMod val="50000"/>
                  </a:schemeClr>
                </a:solidFill>
              </a:rPr>
              <a:t>	</a:t>
            </a:r>
            <a:r>
              <a:rPr lang="en-US" sz="3200" dirty="0" smtClean="0">
                <a:solidFill>
                  <a:schemeClr val="accent2">
                    <a:lumMod val="50000"/>
                  </a:schemeClr>
                </a:solidFill>
              </a:rPr>
              <a:t> - Women on their journey to </a:t>
            </a:r>
            <a:r>
              <a:rPr lang="en-US" sz="3200" dirty="0" smtClean="0">
                <a:solidFill>
                  <a:schemeClr val="accent2">
                    <a:lumMod val="50000"/>
                  </a:schemeClr>
                </a:solidFill>
              </a:rPr>
              <a:t>recover from domestic </a:t>
            </a:r>
            <a:r>
              <a:rPr lang="en-US" sz="3200" dirty="0" smtClean="0">
                <a:solidFill>
                  <a:schemeClr val="accent2">
                    <a:lumMod val="50000"/>
                  </a:schemeClr>
                </a:solidFill>
              </a:rPr>
              <a:t>abuse</a:t>
            </a:r>
          </a:p>
          <a:p>
            <a:pPr marL="0" indent="0">
              <a:buNone/>
            </a:pPr>
            <a:r>
              <a:rPr lang="en-US" sz="3200" dirty="0">
                <a:solidFill>
                  <a:schemeClr val="accent2">
                    <a:lumMod val="50000"/>
                  </a:schemeClr>
                </a:solidFill>
              </a:rPr>
              <a:t>	</a:t>
            </a:r>
            <a:r>
              <a:rPr lang="en-US" sz="3200" dirty="0" smtClean="0">
                <a:solidFill>
                  <a:schemeClr val="accent2">
                    <a:lumMod val="50000"/>
                  </a:schemeClr>
                </a:solidFill>
              </a:rPr>
              <a:t>	</a:t>
            </a:r>
            <a:endParaRPr lang="en-GB" sz="32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GB" sz="3200" dirty="0" smtClean="0">
                <a:solidFill>
                  <a:schemeClr val="accent2">
                    <a:lumMod val="50000"/>
                  </a:schemeClr>
                </a:solidFill>
              </a:rPr>
              <a:t>Further </a:t>
            </a:r>
            <a:r>
              <a:rPr lang="en-GB" sz="3200" dirty="0">
                <a:solidFill>
                  <a:schemeClr val="accent2">
                    <a:lumMod val="50000"/>
                  </a:schemeClr>
                </a:solidFill>
              </a:rPr>
              <a:t>information can be found on our website: </a:t>
            </a:r>
            <a:r>
              <a:rPr lang="en-GB" sz="3200" dirty="0" smtClean="0">
                <a:solidFill>
                  <a:schemeClr val="accent4">
                    <a:lumMod val="50000"/>
                  </a:schemeClr>
                </a:solidFill>
                <a:hlinkClick r:id="rId2"/>
              </a:rPr>
              <a:t>ww.eachcounselling.org.uk</a:t>
            </a:r>
            <a:r>
              <a:rPr lang="en-GB" sz="32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endParaRPr lang="en-GB" sz="3200" dirty="0">
              <a:solidFill>
                <a:schemeClr val="accent4">
                  <a:lumMod val="50000"/>
                </a:schemeClr>
              </a:solidFill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972586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50830"/>
            <a:ext cx="8596668" cy="1310326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The </a:t>
            </a:r>
            <a:r>
              <a:rPr lang="en-US" b="1" dirty="0" err="1" smtClean="0">
                <a:solidFill>
                  <a:schemeClr val="tx1"/>
                </a:solidFill>
              </a:rPr>
              <a:t>organisation</a:t>
            </a:r>
            <a:r>
              <a:rPr lang="en-US" b="1" dirty="0" smtClean="0">
                <a:solidFill>
                  <a:schemeClr val="tx1"/>
                </a:solidFill>
              </a:rPr>
              <a:t> provides services in 11London boroughs</a:t>
            </a:r>
            <a:br>
              <a:rPr lang="en-US" b="1" dirty="0" smtClean="0">
                <a:solidFill>
                  <a:schemeClr val="tx1"/>
                </a:solidFill>
              </a:rPr>
            </a:br>
            <a:r>
              <a:rPr lang="en-US" b="1" dirty="0">
                <a:solidFill>
                  <a:schemeClr val="tx1"/>
                </a:solidFill>
              </a:rPr>
              <a:t/>
            </a:r>
            <a:br>
              <a:rPr lang="en-US" b="1" dirty="0">
                <a:solidFill>
                  <a:schemeClr val="tx1"/>
                </a:solidFill>
              </a:rPr>
            </a:b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461155"/>
            <a:ext cx="8596668" cy="458020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en-US" sz="2800" dirty="0" smtClean="0"/>
              <a:t>In west London for boroughs of:</a:t>
            </a:r>
          </a:p>
          <a:p>
            <a:pPr marL="0" indent="0">
              <a:buNone/>
            </a:pPr>
            <a:endParaRPr lang="en-US" altLang="en-US" sz="2800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en-US" altLang="en-US" sz="2800" dirty="0" smtClean="0"/>
              <a:t>Brent, </a:t>
            </a:r>
            <a:r>
              <a:rPr lang="en-US" altLang="en-US" sz="2800" dirty="0" err="1" smtClean="0"/>
              <a:t>Ealing</a:t>
            </a:r>
            <a:r>
              <a:rPr lang="en-US" altLang="en-US" sz="2800" dirty="0" smtClean="0"/>
              <a:t>, Harrow, Hounslow, </a:t>
            </a:r>
            <a:r>
              <a:rPr lang="en-US" altLang="en-US" sz="2800" dirty="0" err="1" smtClean="0"/>
              <a:t>Hillingdon</a:t>
            </a:r>
            <a:r>
              <a:rPr lang="en-US" altLang="en-US" sz="2800" dirty="0" smtClean="0"/>
              <a:t> as well as Hammersmith &amp; </a:t>
            </a:r>
            <a:r>
              <a:rPr lang="en-US" altLang="en-US" sz="2800" dirty="0" err="1" smtClean="0"/>
              <a:t>Fulham</a:t>
            </a:r>
            <a:endParaRPr lang="en-US" altLang="en-US" sz="2800" dirty="0" smtClean="0"/>
          </a:p>
          <a:p>
            <a:pPr marL="0" indent="0">
              <a:buNone/>
            </a:pPr>
            <a:endParaRPr lang="en-US" altLang="en-US" sz="2800" dirty="0"/>
          </a:p>
          <a:p>
            <a:pPr marL="0" indent="0">
              <a:buNone/>
            </a:pPr>
            <a:r>
              <a:rPr lang="en-US" altLang="en-US" sz="2800" dirty="0" smtClean="0"/>
              <a:t>In south west London for boroughs of: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altLang="en-US" sz="2800" dirty="0" err="1" smtClean="0"/>
              <a:t>Wandsworth</a:t>
            </a:r>
            <a:r>
              <a:rPr lang="en-US" altLang="en-US" sz="2800" dirty="0"/>
              <a:t>, </a:t>
            </a:r>
            <a:r>
              <a:rPr lang="en-US" altLang="en-US" sz="2800" dirty="0" smtClean="0"/>
              <a:t>Kingston, </a:t>
            </a:r>
            <a:r>
              <a:rPr lang="en-US" altLang="en-US" sz="2800" dirty="0" smtClean="0"/>
              <a:t>Richmond and </a:t>
            </a:r>
            <a:r>
              <a:rPr lang="en-US" altLang="en-US" sz="2800" dirty="0"/>
              <a:t>M</a:t>
            </a:r>
            <a:r>
              <a:rPr lang="en-US" altLang="en-US" sz="2800" dirty="0" smtClean="0"/>
              <a:t>erton</a:t>
            </a:r>
          </a:p>
          <a:p>
            <a:pPr marL="0" indent="0">
              <a:buNone/>
            </a:pPr>
            <a:endParaRPr lang="en-US" altLang="en-US" sz="2800" dirty="0" smtClean="0"/>
          </a:p>
          <a:p>
            <a:pPr marL="0" indent="0">
              <a:buNone/>
            </a:pPr>
            <a:r>
              <a:rPr lang="en-US" altLang="en-US" sz="2800" dirty="0" smtClean="0"/>
              <a:t>In north London for</a:t>
            </a:r>
            <a:endParaRPr lang="en-US" altLang="en-US" sz="2800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altLang="en-US" sz="2800" dirty="0" smtClean="0"/>
              <a:t>Barnet</a:t>
            </a:r>
            <a:endParaRPr lang="en-US" altLang="en-US" sz="2800" dirty="0"/>
          </a:p>
        </p:txBody>
      </p:sp>
    </p:spTree>
    <p:extLst>
      <p:ext uri="{BB962C8B-B14F-4D97-AF65-F5344CB8AC3E}">
        <p14:creationId xmlns:p14="http://schemas.microsoft.com/office/powerpoint/2010/main" val="6039982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2492" y="0"/>
            <a:ext cx="8596668" cy="867266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Map of geographical </a:t>
            </a:r>
            <a:r>
              <a:rPr lang="en-US" b="1" dirty="0">
                <a:solidFill>
                  <a:schemeClr val="tx1"/>
                </a:solidFill>
              </a:rPr>
              <a:t>r</a:t>
            </a:r>
            <a:r>
              <a:rPr lang="en-US" b="1" dirty="0" smtClean="0">
                <a:solidFill>
                  <a:schemeClr val="tx1"/>
                </a:solidFill>
              </a:rPr>
              <a:t>each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634" y="725865"/>
            <a:ext cx="9055096" cy="552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5293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4786" y="138260"/>
            <a:ext cx="8596668" cy="446202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Example of EACH’s services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4786" y="886120"/>
            <a:ext cx="8596668" cy="5514680"/>
          </a:xfrm>
        </p:spPr>
        <p:txBody>
          <a:bodyPr>
            <a:normAutofit fontScale="85000" lnSpcReduction="10000"/>
          </a:bodyPr>
          <a:lstStyle/>
          <a:p>
            <a:pPr>
              <a:buFont typeface="Arial"/>
              <a:buChar char="•"/>
              <a:defRPr/>
            </a:pPr>
            <a:r>
              <a:rPr lang="en-US" altLang="en-US" sz="2400" dirty="0" smtClean="0">
                <a:solidFill>
                  <a:schemeClr val="tx1"/>
                </a:solidFill>
                <a:cs typeface="Aharoni" panose="02010803020104030203" pitchFamily="2" charset="-79"/>
              </a:rPr>
              <a:t>1-2-1 </a:t>
            </a:r>
            <a:r>
              <a:rPr lang="en-US" altLang="en-US" sz="2400" dirty="0">
                <a:solidFill>
                  <a:schemeClr val="tx1"/>
                </a:solidFill>
                <a:cs typeface="Aharoni" panose="02010803020104030203" pitchFamily="2" charset="-79"/>
              </a:rPr>
              <a:t>trauma </a:t>
            </a:r>
            <a:r>
              <a:rPr lang="en-US" altLang="en-US" sz="2400" dirty="0" smtClean="0">
                <a:solidFill>
                  <a:schemeClr val="tx1"/>
                </a:solidFill>
                <a:cs typeface="Aharoni" panose="02010803020104030203" pitchFamily="2" charset="-79"/>
              </a:rPr>
              <a:t>counselling for specific groups e.g. for:</a:t>
            </a:r>
          </a:p>
          <a:p>
            <a:pPr lvl="1">
              <a:buFontTx/>
              <a:buChar char="-"/>
              <a:defRPr/>
            </a:pPr>
            <a:r>
              <a:rPr lang="en-US" altLang="en-US" sz="2200" dirty="0" smtClean="0">
                <a:solidFill>
                  <a:schemeClr val="tx1"/>
                </a:solidFill>
                <a:cs typeface="Aharoni" panose="02010803020104030203" pitchFamily="2" charset="-79"/>
              </a:rPr>
              <a:t>Women suffering domestic abuse</a:t>
            </a:r>
          </a:p>
          <a:p>
            <a:pPr lvl="1">
              <a:buFontTx/>
              <a:buChar char="-"/>
              <a:defRPr/>
            </a:pPr>
            <a:r>
              <a:rPr lang="en-US" altLang="en-US" sz="2200" dirty="0" smtClean="0">
                <a:solidFill>
                  <a:schemeClr val="tx1"/>
                </a:solidFill>
                <a:cs typeface="Aharoni" panose="02010803020104030203" pitchFamily="2" charset="-79"/>
              </a:rPr>
              <a:t>Tamil refugees</a:t>
            </a:r>
          </a:p>
          <a:p>
            <a:pPr marL="0" indent="0">
              <a:buNone/>
              <a:defRPr/>
            </a:pPr>
            <a:endParaRPr lang="en-US" altLang="en-US" sz="2400" dirty="0" smtClean="0">
              <a:solidFill>
                <a:schemeClr val="tx1"/>
              </a:solidFill>
              <a:cs typeface="Aharoni" panose="02010803020104030203" pitchFamily="2" charset="-79"/>
            </a:endParaRPr>
          </a:p>
          <a:p>
            <a:pPr>
              <a:buFont typeface="Arial"/>
              <a:buChar char="•"/>
              <a:defRPr/>
            </a:pPr>
            <a:r>
              <a:rPr lang="en-US" altLang="en-US" sz="2400" dirty="0" smtClean="0">
                <a:solidFill>
                  <a:schemeClr val="tx1"/>
                </a:solidFill>
                <a:cs typeface="Aharoni" panose="02010803020104030203" pitchFamily="2" charset="-79"/>
              </a:rPr>
              <a:t>Therapeutic groups</a:t>
            </a:r>
          </a:p>
          <a:p>
            <a:pPr marL="0" indent="0">
              <a:buNone/>
              <a:defRPr/>
            </a:pPr>
            <a:endParaRPr lang="en-US" altLang="en-US" sz="2400" dirty="0" smtClean="0">
              <a:solidFill>
                <a:schemeClr val="tx1"/>
              </a:solidFill>
              <a:cs typeface="Aharoni" panose="02010803020104030203" pitchFamily="2" charset="-79"/>
            </a:endParaRPr>
          </a:p>
          <a:p>
            <a:pPr>
              <a:buFont typeface="Arial"/>
              <a:buChar char="•"/>
              <a:defRPr/>
            </a:pPr>
            <a:r>
              <a:rPr lang="en-US" altLang="en-US" sz="2400" dirty="0" smtClean="0">
                <a:solidFill>
                  <a:schemeClr val="tx1"/>
                </a:solidFill>
                <a:cs typeface="Aharoni" panose="02010803020104030203" pitchFamily="2" charset="-79"/>
              </a:rPr>
              <a:t>Psycho-education </a:t>
            </a:r>
            <a:r>
              <a:rPr lang="en-US" altLang="en-US" sz="2400" dirty="0" smtClean="0">
                <a:solidFill>
                  <a:schemeClr val="tx1"/>
                </a:solidFill>
                <a:cs typeface="Aharoni" panose="02010803020104030203" pitchFamily="2" charset="-79"/>
              </a:rPr>
              <a:t>services</a:t>
            </a:r>
          </a:p>
          <a:p>
            <a:pPr marL="0" indent="0">
              <a:buNone/>
              <a:defRPr/>
            </a:pPr>
            <a:endParaRPr lang="en-US" altLang="en-US" sz="2400" dirty="0">
              <a:solidFill>
                <a:schemeClr val="tx1"/>
              </a:solidFill>
              <a:cs typeface="Aharoni" panose="02010803020104030203" pitchFamily="2" charset="-79"/>
            </a:endParaRPr>
          </a:p>
          <a:p>
            <a:pPr>
              <a:buFont typeface="Arial"/>
              <a:buChar char="•"/>
              <a:defRPr/>
            </a:pPr>
            <a:r>
              <a:rPr lang="en-US" altLang="en-US" sz="2400" dirty="0" smtClean="0">
                <a:solidFill>
                  <a:schemeClr val="tx1"/>
                </a:solidFill>
                <a:cs typeface="Aharoni" panose="02010803020104030203" pitchFamily="2" charset="-79"/>
              </a:rPr>
              <a:t>Support </a:t>
            </a:r>
            <a:r>
              <a:rPr lang="en-US" altLang="en-US" sz="2400" dirty="0" smtClean="0">
                <a:solidFill>
                  <a:schemeClr val="tx1"/>
                </a:solidFill>
                <a:cs typeface="Aharoni" panose="02010803020104030203" pitchFamily="2" charset="-79"/>
              </a:rPr>
              <a:t>for clients to </a:t>
            </a:r>
            <a:r>
              <a:rPr lang="en-US" altLang="en-US" sz="2400" dirty="0" smtClean="0">
                <a:solidFill>
                  <a:schemeClr val="tx1"/>
                </a:solidFill>
                <a:cs typeface="Aharoni" panose="02010803020104030203" pitchFamily="2" charset="-79"/>
              </a:rPr>
              <a:t>achieve motivational/</a:t>
            </a:r>
            <a:r>
              <a:rPr lang="en-US" altLang="en-US" sz="2400" dirty="0" err="1" smtClean="0">
                <a:solidFill>
                  <a:schemeClr val="tx1"/>
                </a:solidFill>
                <a:cs typeface="Aharoni" panose="02010803020104030203" pitchFamily="2" charset="-79"/>
              </a:rPr>
              <a:t>behavioural</a:t>
            </a:r>
            <a:r>
              <a:rPr lang="en-US" altLang="en-US" sz="2400" dirty="0" smtClean="0">
                <a:solidFill>
                  <a:schemeClr val="tx1"/>
                </a:solidFill>
                <a:cs typeface="Aharoni" panose="02010803020104030203" pitchFamily="2" charset="-79"/>
              </a:rPr>
              <a:t> change</a:t>
            </a:r>
          </a:p>
          <a:p>
            <a:pPr marL="0" indent="0">
              <a:buNone/>
              <a:defRPr/>
            </a:pPr>
            <a:endParaRPr lang="en-US" altLang="en-US" sz="2400" dirty="0" smtClean="0">
              <a:solidFill>
                <a:schemeClr val="tx1"/>
              </a:solidFill>
              <a:cs typeface="Aharoni" panose="02010803020104030203" pitchFamily="2" charset="-79"/>
            </a:endParaRPr>
          </a:p>
          <a:p>
            <a:pPr>
              <a:buFont typeface="Arial"/>
              <a:buChar char="•"/>
              <a:defRPr/>
            </a:pPr>
            <a:r>
              <a:rPr lang="en-US" altLang="en-US" sz="2400" dirty="0" smtClean="0">
                <a:solidFill>
                  <a:schemeClr val="tx1"/>
                </a:solidFill>
                <a:cs typeface="Aharoni" panose="02010803020104030203" pitchFamily="2" charset="-79"/>
              </a:rPr>
              <a:t>Practical </a:t>
            </a:r>
            <a:r>
              <a:rPr lang="en-US" altLang="en-US" sz="2400" dirty="0">
                <a:solidFill>
                  <a:schemeClr val="tx1"/>
                </a:solidFill>
                <a:cs typeface="Aharoni" panose="02010803020104030203" pitchFamily="2" charset="-79"/>
              </a:rPr>
              <a:t>support </a:t>
            </a:r>
            <a:r>
              <a:rPr lang="en-US" altLang="en-US" sz="2400" dirty="0" smtClean="0">
                <a:solidFill>
                  <a:schemeClr val="tx1"/>
                </a:solidFill>
                <a:cs typeface="Aharoni" panose="02010803020104030203" pitchFamily="2" charset="-79"/>
              </a:rPr>
              <a:t>to individuals using the </a:t>
            </a:r>
            <a:r>
              <a:rPr lang="en-US" altLang="en-US" sz="2400" i="1" dirty="0" smtClean="0">
                <a:solidFill>
                  <a:schemeClr val="tx1"/>
                </a:solidFill>
                <a:cs typeface="Aharoni" panose="02010803020104030203" pitchFamily="2" charset="-79"/>
              </a:rPr>
              <a:t>care coordination </a:t>
            </a:r>
            <a:r>
              <a:rPr lang="en-US" altLang="en-US" sz="2400" dirty="0" smtClean="0">
                <a:solidFill>
                  <a:schemeClr val="tx1"/>
                </a:solidFill>
                <a:cs typeface="Aharoni" panose="02010803020104030203" pitchFamily="2" charset="-79"/>
              </a:rPr>
              <a:t>approach</a:t>
            </a:r>
          </a:p>
          <a:p>
            <a:pPr>
              <a:buFont typeface="Arial"/>
              <a:buChar char="•"/>
              <a:defRPr/>
            </a:pPr>
            <a:endParaRPr lang="en-US" altLang="en-US" sz="2400" dirty="0">
              <a:solidFill>
                <a:schemeClr val="tx1"/>
              </a:solidFill>
              <a:cs typeface="Aharoni" panose="02010803020104030203" pitchFamily="2" charset="-79"/>
            </a:endParaRPr>
          </a:p>
          <a:p>
            <a:pPr>
              <a:buFont typeface="Arial"/>
              <a:buChar char="•"/>
              <a:defRPr/>
            </a:pPr>
            <a:r>
              <a:rPr lang="en-US" altLang="en-US" sz="2400" dirty="0" smtClean="0">
                <a:solidFill>
                  <a:schemeClr val="tx1"/>
                </a:solidFill>
                <a:cs typeface="Aharoni" panose="02010803020104030203" pitchFamily="2" charset="-79"/>
              </a:rPr>
              <a:t>Tailored </a:t>
            </a:r>
            <a:r>
              <a:rPr lang="en-US" altLang="en-US" sz="2400" dirty="0">
                <a:solidFill>
                  <a:schemeClr val="tx1"/>
                </a:solidFill>
                <a:cs typeface="Aharoni" panose="02010803020104030203" pitchFamily="2" charset="-79"/>
              </a:rPr>
              <a:t>e</a:t>
            </a:r>
            <a:r>
              <a:rPr lang="en-US" altLang="en-US" sz="2400" dirty="0" smtClean="0">
                <a:solidFill>
                  <a:schemeClr val="tx1"/>
                </a:solidFill>
                <a:cs typeface="Aharoni" panose="02010803020104030203" pitchFamily="2" charset="-79"/>
              </a:rPr>
              <a:t>ducation &amp; employment services for </a:t>
            </a:r>
            <a:r>
              <a:rPr lang="en-US" altLang="en-US" sz="2400" dirty="0" smtClean="0">
                <a:solidFill>
                  <a:schemeClr val="tx1"/>
                </a:solidFill>
                <a:cs typeface="Aharoni" panose="02010803020104030203" pitchFamily="2" charset="-79"/>
              </a:rPr>
              <a:t>BAME </a:t>
            </a:r>
            <a:r>
              <a:rPr lang="en-US" altLang="en-US" sz="2400" dirty="0">
                <a:solidFill>
                  <a:schemeClr val="tx1"/>
                </a:solidFill>
                <a:cs typeface="Aharoni" panose="02010803020104030203" pitchFamily="2" charset="-79"/>
              </a:rPr>
              <a:t>individuals recovering from mental ill-health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081093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76140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Services (continued)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451728"/>
            <a:ext cx="8596668" cy="4589635"/>
          </a:xfrm>
        </p:spPr>
        <p:txBody>
          <a:bodyPr>
            <a:normAutofit/>
          </a:bodyPr>
          <a:lstStyle/>
          <a:p>
            <a:pPr>
              <a:buFont typeface="Arial"/>
              <a:buChar char="•"/>
              <a:defRPr/>
            </a:pPr>
            <a:r>
              <a:rPr lang="en-US" altLang="en-US" sz="2400" dirty="0" smtClean="0">
                <a:solidFill>
                  <a:schemeClr val="tx1"/>
                </a:solidFill>
                <a:cs typeface="Aharoni" panose="02010803020104030203" pitchFamily="2" charset="-79"/>
              </a:rPr>
              <a:t>We have a number of housing-related projects e.g. </a:t>
            </a:r>
            <a:r>
              <a:rPr lang="en-US" altLang="en-US" sz="2400" i="1" dirty="0" smtClean="0">
                <a:solidFill>
                  <a:schemeClr val="tx1"/>
                </a:solidFill>
                <a:cs typeface="Aharoni" panose="02010803020104030203" pitchFamily="2" charset="-79"/>
              </a:rPr>
              <a:t>Out </a:t>
            </a:r>
            <a:r>
              <a:rPr lang="en-US" altLang="en-US" sz="2400" i="1" dirty="0">
                <a:solidFill>
                  <a:schemeClr val="tx1"/>
                </a:solidFill>
                <a:cs typeface="Aharoni" panose="02010803020104030203" pitchFamily="2" charset="-79"/>
              </a:rPr>
              <a:t>of Hospital </a:t>
            </a:r>
            <a:r>
              <a:rPr lang="en-US" altLang="en-US" sz="2400" dirty="0">
                <a:solidFill>
                  <a:schemeClr val="tx1"/>
                </a:solidFill>
                <a:cs typeface="Aharoni" panose="02010803020104030203" pitchFamily="2" charset="-79"/>
              </a:rPr>
              <a:t>support for those released from Mental Health units at </a:t>
            </a:r>
            <a:r>
              <a:rPr lang="en-US" altLang="en-US" sz="2400" dirty="0" err="1" smtClean="0">
                <a:solidFill>
                  <a:schemeClr val="tx1"/>
                </a:solidFill>
                <a:cs typeface="Aharoni" panose="02010803020104030203" pitchFamily="2" charset="-79"/>
              </a:rPr>
              <a:t>Ealing</a:t>
            </a:r>
            <a:r>
              <a:rPr lang="en-US" altLang="en-US" sz="2400" dirty="0" smtClean="0">
                <a:solidFill>
                  <a:schemeClr val="tx1"/>
                </a:solidFill>
                <a:cs typeface="Aharoni" panose="02010803020104030203" pitchFamily="2" charset="-79"/>
              </a:rPr>
              <a:t>, </a:t>
            </a:r>
            <a:r>
              <a:rPr lang="en-US" altLang="en-US" sz="2400" dirty="0">
                <a:solidFill>
                  <a:schemeClr val="tx1"/>
                </a:solidFill>
                <a:cs typeface="Aharoni" panose="02010803020104030203" pitchFamily="2" charset="-79"/>
              </a:rPr>
              <a:t>Central Middlesex and </a:t>
            </a:r>
            <a:r>
              <a:rPr lang="en-US" altLang="en-US" sz="2400" dirty="0" smtClean="0">
                <a:solidFill>
                  <a:schemeClr val="tx1"/>
                </a:solidFill>
                <a:cs typeface="Aharoni" panose="02010803020104030203" pitchFamily="2" charset="-79"/>
              </a:rPr>
              <a:t>Charring Cross</a:t>
            </a:r>
          </a:p>
          <a:p>
            <a:pPr marL="0" indent="0">
              <a:buNone/>
              <a:defRPr/>
            </a:pPr>
            <a:endParaRPr lang="en-US" altLang="en-US" sz="2400" dirty="0">
              <a:solidFill>
                <a:schemeClr val="tx1"/>
              </a:solidFill>
              <a:cs typeface="Aharoni" panose="02010803020104030203" pitchFamily="2" charset="-79"/>
            </a:endParaRPr>
          </a:p>
          <a:p>
            <a:pPr>
              <a:buFont typeface="Arial"/>
              <a:buChar char="•"/>
              <a:defRPr/>
            </a:pPr>
            <a:r>
              <a:rPr lang="en-US" altLang="en-US" sz="2400" dirty="0" smtClean="0">
                <a:solidFill>
                  <a:schemeClr val="tx1"/>
                </a:solidFill>
                <a:cs typeface="Aharoni" panose="02010803020104030203" pitchFamily="2" charset="-79"/>
              </a:rPr>
              <a:t>EACH engages with those </a:t>
            </a:r>
            <a:r>
              <a:rPr lang="en-US" altLang="en-US" sz="2400" dirty="0">
                <a:solidFill>
                  <a:schemeClr val="tx1"/>
                </a:solidFill>
                <a:cs typeface="Aharoni" panose="02010803020104030203" pitchFamily="2" charset="-79"/>
              </a:rPr>
              <a:t>under </a:t>
            </a:r>
            <a:r>
              <a:rPr lang="en-US" altLang="en-US" sz="2400" dirty="0" smtClean="0">
                <a:solidFill>
                  <a:schemeClr val="tx1"/>
                </a:solidFill>
                <a:cs typeface="Aharoni" panose="02010803020104030203" pitchFamily="2" charset="-79"/>
              </a:rPr>
              <a:t>the supervision </a:t>
            </a:r>
            <a:r>
              <a:rPr lang="en-US" altLang="en-US" sz="2400" dirty="0">
                <a:solidFill>
                  <a:schemeClr val="tx1"/>
                </a:solidFill>
                <a:cs typeface="Aharoni" panose="02010803020104030203" pitchFamily="2" charset="-79"/>
              </a:rPr>
              <a:t>of Community Mental </a:t>
            </a:r>
            <a:r>
              <a:rPr lang="en-US" altLang="en-US" sz="2400" dirty="0" smtClean="0">
                <a:solidFill>
                  <a:schemeClr val="tx1"/>
                </a:solidFill>
                <a:cs typeface="Aharoni" panose="02010803020104030203" pitchFamily="2" charset="-79"/>
              </a:rPr>
              <a:t>Health Teams</a:t>
            </a:r>
          </a:p>
          <a:p>
            <a:pPr>
              <a:buFont typeface="Arial"/>
              <a:buChar char="•"/>
              <a:defRPr/>
            </a:pPr>
            <a:endParaRPr lang="en-US" altLang="en-US" sz="2400" i="1" dirty="0" smtClean="0">
              <a:solidFill>
                <a:schemeClr val="tx1"/>
              </a:solidFill>
              <a:cs typeface="Aharoni" panose="02010803020104030203" pitchFamily="2" charset="-79"/>
            </a:endParaRPr>
          </a:p>
          <a:p>
            <a:pPr>
              <a:buFont typeface="Arial"/>
              <a:buChar char="•"/>
              <a:defRPr/>
            </a:pPr>
            <a:r>
              <a:rPr lang="en-US" altLang="en-US" sz="2400" dirty="0" smtClean="0">
                <a:solidFill>
                  <a:schemeClr val="tx1"/>
                </a:solidFill>
                <a:cs typeface="Aharoni" panose="02010803020104030203" pitchFamily="2" charset="-79"/>
              </a:rPr>
              <a:t>Provide </a:t>
            </a:r>
            <a:r>
              <a:rPr lang="en-US" altLang="en-US" sz="2400" dirty="0">
                <a:solidFill>
                  <a:schemeClr val="tx1"/>
                </a:solidFill>
                <a:cs typeface="Aharoni" panose="02010803020104030203" pitchFamily="2" charset="-79"/>
              </a:rPr>
              <a:t>r</a:t>
            </a:r>
            <a:r>
              <a:rPr lang="en-US" altLang="en-US" sz="2400" dirty="0" smtClean="0">
                <a:solidFill>
                  <a:schemeClr val="tx1"/>
                </a:solidFill>
                <a:cs typeface="Aharoni" panose="02010803020104030203" pitchFamily="2" charset="-79"/>
              </a:rPr>
              <a:t>ecovery and peer support services for MH clients</a:t>
            </a:r>
            <a:endParaRPr lang="en-US" altLang="en-US" sz="2400" dirty="0">
              <a:solidFill>
                <a:schemeClr val="tx1"/>
              </a:solidFill>
              <a:cs typeface="Aharoni" panose="02010803020104030203" pitchFamily="2" charset="-79"/>
            </a:endParaRPr>
          </a:p>
          <a:p>
            <a:pPr marL="0" indent="0">
              <a:buNone/>
              <a:defRPr/>
            </a:pPr>
            <a:endParaRPr lang="en-US" altLang="en-US" sz="2400" dirty="0" smtClean="0">
              <a:solidFill>
                <a:schemeClr val="tx1"/>
              </a:solidFill>
              <a:cs typeface="Aharoni" panose="02010803020104030203" pitchFamily="2" charset="-79"/>
            </a:endParaRPr>
          </a:p>
          <a:p>
            <a:pPr>
              <a:buFont typeface="Arial"/>
              <a:buChar char="•"/>
              <a:defRPr/>
            </a:pPr>
            <a:r>
              <a:rPr lang="en-US" altLang="en-US" sz="2400" dirty="0" smtClean="0">
                <a:solidFill>
                  <a:schemeClr val="tx1"/>
                </a:solidFill>
                <a:cs typeface="Aharoni" panose="02010803020104030203" pitchFamily="2" charset="-79"/>
              </a:rPr>
              <a:t>Clinical and peer based volunteering </a:t>
            </a:r>
            <a:r>
              <a:rPr lang="en-US" altLang="en-US" sz="2400" dirty="0" smtClean="0">
                <a:solidFill>
                  <a:schemeClr val="tx1"/>
                </a:solidFill>
                <a:cs typeface="Aharoni" panose="02010803020104030203" pitchFamily="2" charset="-79"/>
              </a:rPr>
              <a:t>opportunities</a:t>
            </a:r>
            <a:endParaRPr lang="en-US" altLang="en-US" sz="2400" dirty="0" smtClean="0">
              <a:solidFill>
                <a:schemeClr val="tx1"/>
              </a:solidFill>
              <a:cs typeface="Aharoni" panose="02010803020104030203" pitchFamily="2" charset="-79"/>
            </a:endParaRPr>
          </a:p>
          <a:p>
            <a:pPr marL="0" indent="0">
              <a:buNone/>
              <a:defRPr/>
            </a:pPr>
            <a:endParaRPr lang="en-US" altLang="en-US" sz="2400" dirty="0">
              <a:solidFill>
                <a:schemeClr val="tx1"/>
              </a:solidFill>
              <a:cs typeface="Aharoni" panose="02010803020104030203" pitchFamily="2" charset="-79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315904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06716" y="159718"/>
            <a:ext cx="7432735" cy="7855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GB" b="1" dirty="0" smtClean="0">
                <a:solidFill>
                  <a:schemeClr val="accent5"/>
                </a:solidFill>
              </a:rPr>
              <a:t> </a:t>
            </a:r>
            <a:endParaRPr lang="en-GB" b="1" dirty="0">
              <a:solidFill>
                <a:schemeClr val="accent5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3400" y="0"/>
            <a:ext cx="8467725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2F5A12"/>
              </a:buClr>
            </a:pPr>
            <a:r>
              <a:rPr lang="en-US" altLang="en-US" sz="3600" b="1" dirty="0" smtClean="0"/>
              <a:t>Referrals</a:t>
            </a:r>
            <a:endParaRPr lang="en-US" altLang="en-US" sz="3600" b="1" dirty="0" smtClean="0"/>
          </a:p>
          <a:p>
            <a:pPr marL="342900" indent="-342900">
              <a:buClr>
                <a:srgbClr val="2F5A12"/>
              </a:buClr>
              <a:buFont typeface="Wingdings" panose="05000000000000000000" pitchFamily="2" charset="2"/>
              <a:buChar char="q"/>
            </a:pPr>
            <a:r>
              <a:rPr lang="en-US" altLang="en-US" sz="2000" dirty="0" smtClean="0"/>
              <a:t>I</a:t>
            </a:r>
            <a:r>
              <a:rPr lang="en-US" altLang="en-US" sz="2400" dirty="0" smtClean="0"/>
              <a:t>ndividuals </a:t>
            </a:r>
            <a:r>
              <a:rPr lang="en-US" altLang="en-US" sz="2400" dirty="0" smtClean="0"/>
              <a:t>must meet </a:t>
            </a:r>
            <a:r>
              <a:rPr lang="en-US" altLang="en-US" sz="2400" dirty="0" smtClean="0"/>
              <a:t>the </a:t>
            </a:r>
            <a:r>
              <a:rPr lang="en-US" altLang="en-US" sz="2400" dirty="0" smtClean="0"/>
              <a:t>criteria for the particular service</a:t>
            </a:r>
          </a:p>
          <a:p>
            <a:pPr marL="342900" indent="-342900">
              <a:buClr>
                <a:srgbClr val="2F5A12"/>
              </a:buClr>
              <a:buFont typeface="Wingdings" panose="05000000000000000000" pitchFamily="2" charset="2"/>
              <a:buChar char="q"/>
            </a:pPr>
            <a:endParaRPr lang="en-US" altLang="en-US" sz="2400" dirty="0" smtClean="0"/>
          </a:p>
          <a:p>
            <a:pPr marL="342900" indent="-342900">
              <a:buClr>
                <a:srgbClr val="2F5A12"/>
              </a:buClr>
              <a:buFont typeface="Wingdings" panose="05000000000000000000" pitchFamily="2" charset="2"/>
              <a:buChar char="q"/>
            </a:pPr>
            <a:r>
              <a:rPr lang="en-US" altLang="en-US" sz="2400" dirty="0" smtClean="0"/>
              <a:t>They </a:t>
            </a:r>
            <a:r>
              <a:rPr lang="en-US" altLang="en-US" sz="2400" dirty="0" smtClean="0"/>
              <a:t>are </a:t>
            </a:r>
            <a:r>
              <a:rPr lang="en-US" altLang="en-US" sz="2400" dirty="0" smtClean="0"/>
              <a:t>made </a:t>
            </a:r>
            <a:r>
              <a:rPr lang="en-US" altLang="en-US" sz="2400" dirty="0" smtClean="0"/>
              <a:t>by health &amp; social </a:t>
            </a:r>
            <a:r>
              <a:rPr lang="en-US" altLang="en-US" sz="2400" dirty="0" smtClean="0"/>
              <a:t>care, </a:t>
            </a:r>
            <a:r>
              <a:rPr lang="en-US" altLang="en-US" sz="2400" dirty="0" smtClean="0"/>
              <a:t>housing and voluntary sector professionals </a:t>
            </a:r>
            <a:r>
              <a:rPr lang="en-US" altLang="en-US" sz="2400" dirty="0" smtClean="0"/>
              <a:t>or </a:t>
            </a:r>
            <a:r>
              <a:rPr lang="en-US" altLang="en-US" sz="2400" dirty="0" smtClean="0"/>
              <a:t>by self-referral</a:t>
            </a:r>
          </a:p>
          <a:p>
            <a:pPr marL="342900" indent="-342900">
              <a:buClr>
                <a:srgbClr val="2F5A12"/>
              </a:buClr>
              <a:buFont typeface="Wingdings" panose="05000000000000000000" pitchFamily="2" charset="2"/>
              <a:buChar char="q"/>
            </a:pPr>
            <a:endParaRPr lang="en-US" altLang="en-US" sz="2400" b="1" dirty="0"/>
          </a:p>
          <a:p>
            <a:pPr marL="342900" indent="-342900">
              <a:buClr>
                <a:srgbClr val="2F5A12"/>
              </a:buClr>
              <a:buFont typeface="Wingdings" panose="05000000000000000000" pitchFamily="2" charset="2"/>
              <a:buChar char="q"/>
            </a:pPr>
            <a:r>
              <a:rPr lang="en-US" altLang="en-US" sz="2400" dirty="0" smtClean="0"/>
              <a:t>Acceptance decisions are </a:t>
            </a:r>
            <a:r>
              <a:rPr lang="en-US" altLang="en-US" sz="2400" dirty="0" smtClean="0"/>
              <a:t>based on:</a:t>
            </a:r>
          </a:p>
          <a:p>
            <a:pPr>
              <a:buClr>
                <a:srgbClr val="2F5A12"/>
              </a:buClr>
            </a:pPr>
            <a:endParaRPr lang="en-GB" altLang="en-US" sz="2000" b="1" dirty="0"/>
          </a:p>
          <a:p>
            <a:pPr lvl="1">
              <a:buClr>
                <a:srgbClr val="2F5A12"/>
              </a:buClr>
            </a:pPr>
            <a:r>
              <a:rPr lang="en-GB" altLang="en-US" sz="2400" dirty="0" smtClean="0"/>
              <a:t>-Information </a:t>
            </a:r>
            <a:r>
              <a:rPr lang="en-GB" altLang="en-US" sz="2400" dirty="0" smtClean="0"/>
              <a:t>presented in referral form (available on EACH website)</a:t>
            </a:r>
          </a:p>
          <a:p>
            <a:pPr lvl="1">
              <a:buClr>
                <a:srgbClr val="2F5A12"/>
              </a:buClr>
            </a:pPr>
            <a:endParaRPr lang="en-GB" altLang="en-US" sz="2400" dirty="0" smtClean="0"/>
          </a:p>
          <a:p>
            <a:pPr lvl="1">
              <a:buClr>
                <a:srgbClr val="2F5A12"/>
              </a:buClr>
            </a:pPr>
            <a:r>
              <a:rPr lang="en-GB" altLang="en-US" sz="2400" dirty="0" smtClean="0"/>
              <a:t>-Meeting </a:t>
            </a:r>
            <a:r>
              <a:rPr lang="en-GB" altLang="en-US" sz="2400" dirty="0" smtClean="0"/>
              <a:t>the eligibility criteria for the particular service they have been referred to</a:t>
            </a:r>
          </a:p>
          <a:p>
            <a:pPr lvl="1">
              <a:buClr>
                <a:srgbClr val="2F5A12"/>
              </a:buClr>
            </a:pPr>
            <a:endParaRPr lang="en-GB" altLang="en-US" sz="2400" dirty="0" smtClean="0"/>
          </a:p>
          <a:p>
            <a:pPr lvl="1">
              <a:buClr>
                <a:srgbClr val="2F5A12"/>
              </a:buClr>
            </a:pPr>
            <a:r>
              <a:rPr lang="en-GB" altLang="en-US" sz="2400" dirty="0" smtClean="0"/>
              <a:t>-Initial Assessment &amp; risk assessment</a:t>
            </a:r>
            <a:endParaRPr lang="en-GB" altLang="en-US" sz="2400" dirty="0" smtClean="0"/>
          </a:p>
          <a:p>
            <a:pPr lvl="1">
              <a:buClr>
                <a:srgbClr val="2F5A12"/>
              </a:buClr>
              <a:buFont typeface="Wingdings" panose="05000000000000000000" pitchFamily="2" charset="2"/>
              <a:buChar char="§"/>
            </a:pPr>
            <a:endParaRPr lang="en-GB" altLang="en-US" sz="2400" dirty="0" smtClean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91819" y="221783"/>
            <a:ext cx="1785567" cy="1229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1164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About </a:t>
            </a:r>
            <a:r>
              <a:rPr lang="en-US" dirty="0" err="1">
                <a:solidFill>
                  <a:schemeClr val="tx1"/>
                </a:solidFill>
              </a:rPr>
              <a:t>Ealing</a:t>
            </a:r>
            <a:r>
              <a:rPr lang="en-US" dirty="0">
                <a:solidFill>
                  <a:schemeClr val="tx1"/>
                </a:solidFill>
              </a:rPr>
              <a:t> COVID Community Engagement </a:t>
            </a:r>
            <a:r>
              <a:rPr lang="en-US" dirty="0" err="1">
                <a:solidFill>
                  <a:schemeClr val="tx1"/>
                </a:solidFill>
              </a:rPr>
              <a:t>Programme</a:t>
            </a:r>
            <a:endParaRPr lang="en-GB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>
                <a:solidFill>
                  <a:schemeClr val="tx1"/>
                </a:solidFill>
              </a:rPr>
              <a:t>The </a:t>
            </a:r>
            <a:r>
              <a:rPr lang="en-US" sz="2400" dirty="0" err="1" smtClean="0">
                <a:solidFill>
                  <a:schemeClr val="tx1"/>
                </a:solidFill>
              </a:rPr>
              <a:t>programme</a:t>
            </a:r>
            <a:r>
              <a:rPr lang="en-US" sz="2400" dirty="0" smtClean="0">
                <a:solidFill>
                  <a:schemeClr val="tx1"/>
                </a:solidFill>
              </a:rPr>
              <a:t> is designed to deliver interventions at three levels: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2600" dirty="0" smtClean="0"/>
              <a:t>Raise awareness</a:t>
            </a:r>
          </a:p>
          <a:p>
            <a:pPr marL="971550" lvl="1" indent="-514350">
              <a:buFont typeface="+mj-lt"/>
              <a:buAutoNum type="arabicPeriod"/>
            </a:pPr>
            <a:endParaRPr lang="en-US" sz="2600" dirty="0" smtClean="0"/>
          </a:p>
          <a:p>
            <a:pPr marL="971550" lvl="1" indent="-514350">
              <a:buFont typeface="+mj-lt"/>
              <a:buAutoNum type="arabicPeriod"/>
            </a:pPr>
            <a:r>
              <a:rPr lang="en-US" sz="2600" dirty="0" smtClean="0"/>
              <a:t>Increase understanding</a:t>
            </a:r>
          </a:p>
          <a:p>
            <a:pPr marL="971550" lvl="1" indent="-514350">
              <a:buFont typeface="+mj-lt"/>
              <a:buAutoNum type="arabicPeriod"/>
            </a:pPr>
            <a:endParaRPr lang="en-US" sz="2600" dirty="0" smtClean="0"/>
          </a:p>
          <a:p>
            <a:pPr marL="971550" lvl="1" indent="-514350">
              <a:buFont typeface="+mj-lt"/>
              <a:buAutoNum type="arabicPeriod"/>
            </a:pPr>
            <a:r>
              <a:rPr lang="en-US" sz="2600" dirty="0" smtClean="0"/>
              <a:t>Enable residents to protect themselves and prevent the spread of the disease</a:t>
            </a:r>
          </a:p>
          <a:p>
            <a:pPr marL="0" indent="0">
              <a:buNone/>
            </a:pPr>
            <a:endParaRPr lang="en-US" sz="2800" dirty="0" smtClean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278496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9945" y="131976"/>
            <a:ext cx="8596668" cy="838986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How is the </a:t>
            </a:r>
            <a:r>
              <a:rPr lang="en-US" dirty="0" err="1" smtClean="0">
                <a:solidFill>
                  <a:schemeClr val="tx1"/>
                </a:solidFill>
              </a:rPr>
              <a:t>programme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delivered 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9945" y="970962"/>
            <a:ext cx="8596668" cy="5439265"/>
          </a:xfrm>
        </p:spPr>
        <p:txBody>
          <a:bodyPr>
            <a:normAutofit fontScale="85000" lnSpcReduction="20000"/>
          </a:bodyPr>
          <a:lstStyle/>
          <a:p>
            <a:r>
              <a:rPr lang="en-US" sz="2400" b="1" dirty="0" smtClean="0"/>
              <a:t>Through a </a:t>
            </a:r>
            <a:r>
              <a:rPr lang="en-US" sz="2400" b="1" dirty="0" smtClean="0"/>
              <a:t>Consortium </a:t>
            </a:r>
            <a:r>
              <a:rPr lang="en-US" sz="2400" b="1" dirty="0" smtClean="0"/>
              <a:t>model that is still being developed</a:t>
            </a:r>
          </a:p>
          <a:p>
            <a:endParaRPr lang="en-US" sz="2400" b="1" dirty="0"/>
          </a:p>
          <a:p>
            <a:r>
              <a:rPr lang="en-US" sz="2400" b="1" dirty="0" smtClean="0"/>
              <a:t>Members are selected from </a:t>
            </a:r>
            <a:r>
              <a:rPr lang="en-US" sz="2400" b="1" dirty="0" err="1" smtClean="0"/>
              <a:t>Ealing’s</a:t>
            </a:r>
            <a:r>
              <a:rPr lang="en-US" sz="2400" b="1" dirty="0" smtClean="0"/>
              <a:t> third sector</a:t>
            </a:r>
          </a:p>
          <a:p>
            <a:pPr marL="0" indent="0">
              <a:buNone/>
            </a:pPr>
            <a:endParaRPr lang="en-US" sz="2400" b="1" dirty="0" smtClean="0"/>
          </a:p>
          <a:p>
            <a:r>
              <a:rPr lang="en-US" sz="2400" b="1" dirty="0" smtClean="0"/>
              <a:t>Those who join must have experience of health related initiatives</a:t>
            </a:r>
          </a:p>
          <a:p>
            <a:pPr marL="0" indent="0">
              <a:buNone/>
            </a:pPr>
            <a:endParaRPr lang="en-GB" sz="2400" b="1" dirty="0"/>
          </a:p>
          <a:p>
            <a:r>
              <a:rPr lang="en-US" sz="2400" b="1" dirty="0" smtClean="0"/>
              <a:t>Projects can focus on one, two or all of the following three themes:</a:t>
            </a:r>
          </a:p>
          <a:p>
            <a:pPr lvl="1">
              <a:buFont typeface="Wingdings" panose="05000000000000000000" pitchFamily="2" charset="2"/>
              <a:buChar char="§"/>
            </a:pPr>
            <a:endParaRPr lang="en-US" sz="2400" b="1" dirty="0"/>
          </a:p>
          <a:p>
            <a:pPr marL="914400" lvl="1" indent="-457200">
              <a:buFont typeface="+mj-lt"/>
              <a:buAutoNum type="arabicPeriod"/>
            </a:pPr>
            <a:r>
              <a:rPr lang="en-US" sz="2400" b="1" dirty="0" smtClean="0"/>
              <a:t>Raise awareness </a:t>
            </a:r>
            <a:r>
              <a:rPr lang="en-US" sz="2400" b="1" dirty="0" smtClean="0"/>
              <a:t>of issues </a:t>
            </a:r>
            <a:r>
              <a:rPr lang="en-US" sz="2400" b="1" dirty="0" smtClean="0"/>
              <a:t>relating to COVID</a:t>
            </a:r>
          </a:p>
          <a:p>
            <a:pPr marL="914400" lvl="1" indent="-457200">
              <a:buFont typeface="+mj-lt"/>
              <a:buAutoNum type="arabicPeriod"/>
            </a:pPr>
            <a:endParaRPr lang="en-US" sz="2400" b="1" dirty="0" smtClean="0"/>
          </a:p>
          <a:p>
            <a:pPr marL="914400" lvl="1" indent="-457200">
              <a:buFont typeface="+mj-lt"/>
              <a:buAutoNum type="arabicPeriod"/>
            </a:pPr>
            <a:r>
              <a:rPr lang="en-US" sz="2400" b="1" dirty="0" smtClean="0"/>
              <a:t>Work to create an understanding of the risks of </a:t>
            </a:r>
            <a:r>
              <a:rPr lang="en-US" sz="2400" b="1" dirty="0" err="1" smtClean="0"/>
              <a:t>covid</a:t>
            </a:r>
            <a:r>
              <a:rPr lang="en-US" sz="2400" b="1" dirty="0" smtClean="0"/>
              <a:t> </a:t>
            </a:r>
          </a:p>
          <a:p>
            <a:pPr marL="914400" lvl="1" indent="-457200">
              <a:buFont typeface="+mj-lt"/>
              <a:buAutoNum type="arabicPeriod"/>
            </a:pPr>
            <a:endParaRPr lang="en-US" sz="2400" b="1" dirty="0" smtClean="0"/>
          </a:p>
          <a:p>
            <a:pPr marL="914400" lvl="1" indent="-457200">
              <a:buFont typeface="+mj-lt"/>
              <a:buAutoNum type="arabicPeriod"/>
            </a:pPr>
            <a:r>
              <a:rPr lang="en-US" sz="2400" b="1" dirty="0" smtClean="0"/>
              <a:t>Help equip users with </a:t>
            </a:r>
            <a:r>
              <a:rPr lang="en-US" sz="2400" b="1" dirty="0" err="1" smtClean="0"/>
              <a:t>covid</a:t>
            </a:r>
            <a:r>
              <a:rPr lang="en-US" sz="2400" b="1" dirty="0" smtClean="0"/>
              <a:t> knowledge that protects them as well as others around them</a:t>
            </a:r>
          </a:p>
          <a:p>
            <a:pPr lvl="1">
              <a:buFont typeface="Wingdings" panose="05000000000000000000" pitchFamily="2" charset="2"/>
              <a:buChar char="§"/>
            </a:pPr>
            <a:endParaRPr lang="en-US" dirty="0" smtClean="0"/>
          </a:p>
          <a:p>
            <a:pPr lvl="1">
              <a:buFont typeface="Wingdings" panose="05000000000000000000" pitchFamily="2" charset="2"/>
              <a:buChar char="§"/>
            </a:pPr>
            <a:endParaRPr lang="en-US" dirty="0" smtClean="0"/>
          </a:p>
          <a:p>
            <a:endParaRPr lang="en-US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83842303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1531</TotalTime>
  <Words>655</Words>
  <Application>Microsoft Office PowerPoint</Application>
  <PresentationFormat>Widescreen</PresentationFormat>
  <Paragraphs>129</Paragraphs>
  <Slides>12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Aharoni</vt:lpstr>
      <vt:lpstr>Arial</vt:lpstr>
      <vt:lpstr>Calibri</vt:lpstr>
      <vt:lpstr>Trebuchet MS</vt:lpstr>
      <vt:lpstr>Wingdings</vt:lpstr>
      <vt:lpstr>Wingdings 3</vt:lpstr>
      <vt:lpstr>Facet</vt:lpstr>
      <vt:lpstr>PowerPoint Presentation</vt:lpstr>
      <vt:lpstr>About EACH (continued)</vt:lpstr>
      <vt:lpstr>The organisation provides services in 11London boroughs  </vt:lpstr>
      <vt:lpstr>Map of geographical reach</vt:lpstr>
      <vt:lpstr>Example of EACH’s services</vt:lpstr>
      <vt:lpstr>Services (continued)</vt:lpstr>
      <vt:lpstr>PowerPoint Presentation</vt:lpstr>
      <vt:lpstr>About Ealing COVID Community Engagement Programme</vt:lpstr>
      <vt:lpstr>How is the programme delivered </vt:lpstr>
      <vt:lpstr>Programme’s outcomes via the Consortium</vt:lpstr>
      <vt:lpstr>Examples of Communication Media </vt:lpstr>
      <vt:lpstr>Any questions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Mamta Khanna</dc:creator>
  <cp:lastModifiedBy>Rosita Tehrani</cp:lastModifiedBy>
  <cp:revision>184</cp:revision>
  <cp:lastPrinted>2019-11-06T17:24:43Z</cp:lastPrinted>
  <dcterms:created xsi:type="dcterms:W3CDTF">2019-11-06T16:23:52Z</dcterms:created>
  <dcterms:modified xsi:type="dcterms:W3CDTF">2021-01-19T17:50:35Z</dcterms:modified>
</cp:coreProperties>
</file>