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14"/>
  </p:notesMasterIdLst>
  <p:sldIdLst>
    <p:sldId id="267" r:id="rId2"/>
    <p:sldId id="291" r:id="rId3"/>
    <p:sldId id="292" r:id="rId4"/>
    <p:sldId id="294" r:id="rId5"/>
    <p:sldId id="295" r:id="rId6"/>
    <p:sldId id="296" r:id="rId7"/>
    <p:sldId id="268" r:id="rId8"/>
    <p:sldId id="298" r:id="rId9"/>
    <p:sldId id="288" r:id="rId10"/>
    <p:sldId id="289" r:id="rId11"/>
    <p:sldId id="290" r:id="rId12"/>
    <p:sldId id="299" r:id="rId13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7373" autoAdjust="0"/>
  </p:normalViewPr>
  <p:slideViewPr>
    <p:cSldViewPr snapToGrid="0">
      <p:cViewPr>
        <p:scale>
          <a:sx n="125" d="100"/>
          <a:sy n="125" d="100"/>
        </p:scale>
        <p:origin x="-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425033-0F07-4EA6-ADE6-3C700907870F}" type="doc">
      <dgm:prSet loTypeId="urn:microsoft.com/office/officeart/2011/layout/RadialPictureList" loCatId="officeonlin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3AA6E7EB-D701-4B7B-9A2F-14250C959052}">
      <dgm:prSet phldrT="[Text]"/>
      <dgm:spPr/>
      <dgm:t>
        <a:bodyPr/>
        <a:lstStyle/>
        <a:p>
          <a:r>
            <a:rPr lang="en-GB" dirty="0" smtClean="0"/>
            <a:t>EACH’s strands</a:t>
          </a:r>
          <a:endParaRPr lang="en-GB" dirty="0"/>
        </a:p>
      </dgm:t>
    </dgm:pt>
    <dgm:pt modelId="{15D3AE21-BDFE-4D29-8CC1-85B8FB3B7BE0}" type="parTrans" cxnId="{E15945FF-0D5D-4E35-AB64-AD041A73F873}">
      <dgm:prSet/>
      <dgm:spPr/>
      <dgm:t>
        <a:bodyPr/>
        <a:lstStyle/>
        <a:p>
          <a:endParaRPr lang="en-GB"/>
        </a:p>
      </dgm:t>
    </dgm:pt>
    <dgm:pt modelId="{49C5A4A7-F0C3-4C65-A7AB-C46C20F443EE}" type="sibTrans" cxnId="{E15945FF-0D5D-4E35-AB64-AD041A73F873}">
      <dgm:prSet/>
      <dgm:spPr/>
      <dgm:t>
        <a:bodyPr/>
        <a:lstStyle/>
        <a:p>
          <a:endParaRPr lang="en-GB"/>
        </a:p>
      </dgm:t>
    </dgm:pt>
    <dgm:pt modelId="{3B81951E-F43A-4267-A272-655860741787}">
      <dgm:prSet phldrT="[Text]"/>
      <dgm:spPr/>
      <dgm:t>
        <a:bodyPr/>
        <a:lstStyle/>
        <a:p>
          <a:r>
            <a:rPr lang="en-GB" dirty="0" smtClean="0"/>
            <a:t>Mental Health</a:t>
          </a:r>
          <a:endParaRPr lang="en-GB" dirty="0"/>
        </a:p>
      </dgm:t>
    </dgm:pt>
    <dgm:pt modelId="{B8964637-2879-489D-9139-1CE6D0430635}" type="parTrans" cxnId="{28BA76B8-48FD-49D9-B4AF-B10576EBDD19}">
      <dgm:prSet/>
      <dgm:spPr/>
      <dgm:t>
        <a:bodyPr/>
        <a:lstStyle/>
        <a:p>
          <a:endParaRPr lang="en-GB"/>
        </a:p>
      </dgm:t>
    </dgm:pt>
    <dgm:pt modelId="{F773537C-8688-4E57-A47D-3717692143E6}" type="sibTrans" cxnId="{28BA76B8-48FD-49D9-B4AF-B10576EBDD19}">
      <dgm:prSet/>
      <dgm:spPr/>
      <dgm:t>
        <a:bodyPr/>
        <a:lstStyle/>
        <a:p>
          <a:endParaRPr lang="en-GB"/>
        </a:p>
      </dgm:t>
    </dgm:pt>
    <dgm:pt modelId="{EA3ACF4D-FBF9-4E27-9639-FE15D356D49A}">
      <dgm:prSet phldrT="[Text]"/>
      <dgm:spPr/>
      <dgm:t>
        <a:bodyPr/>
        <a:lstStyle/>
        <a:p>
          <a:r>
            <a:rPr lang="en-GB" dirty="0" smtClean="0"/>
            <a:t> Substance Misuse</a:t>
          </a:r>
          <a:endParaRPr lang="en-GB" dirty="0"/>
        </a:p>
      </dgm:t>
    </dgm:pt>
    <dgm:pt modelId="{3E5A37B1-D03C-4408-A040-D42B0E5DC0CB}" type="parTrans" cxnId="{BDC2EA6D-C5F5-4F93-B920-9AD665085896}">
      <dgm:prSet/>
      <dgm:spPr/>
      <dgm:t>
        <a:bodyPr/>
        <a:lstStyle/>
        <a:p>
          <a:endParaRPr lang="en-GB"/>
        </a:p>
      </dgm:t>
    </dgm:pt>
    <dgm:pt modelId="{A4692DFA-D5BC-410B-B354-EED2BEC0C8D5}" type="sibTrans" cxnId="{BDC2EA6D-C5F5-4F93-B920-9AD665085896}">
      <dgm:prSet/>
      <dgm:spPr/>
      <dgm:t>
        <a:bodyPr/>
        <a:lstStyle/>
        <a:p>
          <a:endParaRPr lang="en-GB"/>
        </a:p>
      </dgm:t>
    </dgm:pt>
    <dgm:pt modelId="{8D906B96-6A9E-49CB-8C66-6DA903C0B96D}">
      <dgm:prSet phldrT="[Text]"/>
      <dgm:spPr/>
      <dgm:t>
        <a:bodyPr/>
        <a:lstStyle/>
        <a:p>
          <a:r>
            <a:rPr lang="en-GB" dirty="0" smtClean="0"/>
            <a:t>Domestic Violence</a:t>
          </a:r>
          <a:endParaRPr lang="en-GB" dirty="0"/>
        </a:p>
      </dgm:t>
    </dgm:pt>
    <dgm:pt modelId="{02277425-E676-4C3F-85C1-F162ED7297FB}" type="parTrans" cxnId="{17470744-FB84-44FF-B815-E443D7934474}">
      <dgm:prSet/>
      <dgm:spPr/>
      <dgm:t>
        <a:bodyPr/>
        <a:lstStyle/>
        <a:p>
          <a:endParaRPr lang="en-GB"/>
        </a:p>
      </dgm:t>
    </dgm:pt>
    <dgm:pt modelId="{1B0C2D4F-A633-44E0-85C8-36F5D182AA9C}" type="sibTrans" cxnId="{17470744-FB84-44FF-B815-E443D7934474}">
      <dgm:prSet/>
      <dgm:spPr/>
      <dgm:t>
        <a:bodyPr/>
        <a:lstStyle/>
        <a:p>
          <a:endParaRPr lang="en-GB"/>
        </a:p>
      </dgm:t>
    </dgm:pt>
    <dgm:pt modelId="{E53D90AE-CBFF-4C60-AE58-2F20F87A968F}" type="pres">
      <dgm:prSet presAssocID="{3C425033-0F07-4EA6-ADE6-3C700907870F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C9565510-FAFF-485D-90BD-93B51E06A06E}" type="pres">
      <dgm:prSet presAssocID="{3AA6E7EB-D701-4B7B-9A2F-14250C959052}" presName="Parent" presStyleLbl="node1" presStyleIdx="0" presStyleCnt="2">
        <dgm:presLayoutVars>
          <dgm:chMax val="4"/>
          <dgm:chPref val="3"/>
        </dgm:presLayoutVars>
      </dgm:prSet>
      <dgm:spPr/>
      <dgm:t>
        <a:bodyPr/>
        <a:lstStyle/>
        <a:p>
          <a:endParaRPr lang="en-GB"/>
        </a:p>
      </dgm:t>
    </dgm:pt>
    <dgm:pt modelId="{DC44FCFE-F751-4F0C-8F52-8279B812E306}" type="pres">
      <dgm:prSet presAssocID="{3B81951E-F43A-4267-A272-655860741787}" presName="Accent" presStyleLbl="node1" presStyleIdx="1" presStyleCnt="2"/>
      <dgm:spPr/>
      <dgm:t>
        <a:bodyPr/>
        <a:lstStyle/>
        <a:p>
          <a:endParaRPr lang="en-GB"/>
        </a:p>
      </dgm:t>
    </dgm:pt>
    <dgm:pt modelId="{0B96B79C-64DD-4CA3-9069-608BEAB5E6A4}" type="pres">
      <dgm:prSet presAssocID="{3B81951E-F43A-4267-A272-655860741787}" presName="Image1" presStyleLbl="fgImgPlace1" presStyleIdx="0" presStyleCnt="3"/>
      <dgm:spPr/>
      <dgm:t>
        <a:bodyPr/>
        <a:lstStyle/>
        <a:p>
          <a:endParaRPr lang="en-GB"/>
        </a:p>
      </dgm:t>
    </dgm:pt>
    <dgm:pt modelId="{04545E22-2883-4A72-8587-C5EAFF889600}" type="pres">
      <dgm:prSet presAssocID="{3B81951E-F43A-4267-A272-655860741787}" presName="Child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3BFE9E-C6E6-4345-BCB6-885E448F9FD8}" type="pres">
      <dgm:prSet presAssocID="{EA3ACF4D-FBF9-4E27-9639-FE15D356D49A}" presName="Image2" presStyleCnt="0"/>
      <dgm:spPr/>
      <dgm:t>
        <a:bodyPr/>
        <a:lstStyle/>
        <a:p>
          <a:endParaRPr lang="en-GB"/>
        </a:p>
      </dgm:t>
    </dgm:pt>
    <dgm:pt modelId="{C246B9B8-2FFC-489C-A60F-25400551CA4F}" type="pres">
      <dgm:prSet presAssocID="{EA3ACF4D-FBF9-4E27-9639-FE15D356D49A}" presName="Image" presStyleLbl="fgImgPlace1" presStyleIdx="1" presStyleCnt="3"/>
      <dgm:spPr/>
      <dgm:t>
        <a:bodyPr/>
        <a:lstStyle/>
        <a:p>
          <a:endParaRPr lang="en-GB"/>
        </a:p>
      </dgm:t>
    </dgm:pt>
    <dgm:pt modelId="{C6412169-129D-4610-A528-9AE9802F8845}" type="pres">
      <dgm:prSet presAssocID="{EA3ACF4D-FBF9-4E27-9639-FE15D356D49A}" presName="Child2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8C96C2-225C-43DF-B1E4-E1583EF03F2E}" type="pres">
      <dgm:prSet presAssocID="{8D906B96-6A9E-49CB-8C66-6DA903C0B96D}" presName="Image3" presStyleCnt="0"/>
      <dgm:spPr/>
      <dgm:t>
        <a:bodyPr/>
        <a:lstStyle/>
        <a:p>
          <a:endParaRPr lang="en-GB"/>
        </a:p>
      </dgm:t>
    </dgm:pt>
    <dgm:pt modelId="{48AEE11F-8E05-4F49-8254-99C6F08634EA}" type="pres">
      <dgm:prSet presAssocID="{8D906B96-6A9E-49CB-8C66-6DA903C0B96D}" presName="Image" presStyleLbl="fgImgPlace1" presStyleIdx="2" presStyleCnt="3"/>
      <dgm:spPr/>
      <dgm:t>
        <a:bodyPr/>
        <a:lstStyle/>
        <a:p>
          <a:endParaRPr lang="en-GB"/>
        </a:p>
      </dgm:t>
    </dgm:pt>
    <dgm:pt modelId="{B4FDC817-C861-4672-B369-3B0DFAC30DC5}" type="pres">
      <dgm:prSet presAssocID="{8D906B96-6A9E-49CB-8C66-6DA903C0B96D}" presName="Child3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DC2EA6D-C5F5-4F93-B920-9AD665085896}" srcId="{3AA6E7EB-D701-4B7B-9A2F-14250C959052}" destId="{EA3ACF4D-FBF9-4E27-9639-FE15D356D49A}" srcOrd="1" destOrd="0" parTransId="{3E5A37B1-D03C-4408-A040-D42B0E5DC0CB}" sibTransId="{A4692DFA-D5BC-410B-B354-EED2BEC0C8D5}"/>
    <dgm:cxn modelId="{82CDB7B7-2396-486F-9F1F-D662FB085EDE}" type="presOf" srcId="{8D906B96-6A9E-49CB-8C66-6DA903C0B96D}" destId="{B4FDC817-C861-4672-B369-3B0DFAC30DC5}" srcOrd="0" destOrd="0" presId="urn:microsoft.com/office/officeart/2011/layout/RadialPictureList"/>
    <dgm:cxn modelId="{17470744-FB84-44FF-B815-E443D7934474}" srcId="{3AA6E7EB-D701-4B7B-9A2F-14250C959052}" destId="{8D906B96-6A9E-49CB-8C66-6DA903C0B96D}" srcOrd="2" destOrd="0" parTransId="{02277425-E676-4C3F-85C1-F162ED7297FB}" sibTransId="{1B0C2D4F-A633-44E0-85C8-36F5D182AA9C}"/>
    <dgm:cxn modelId="{B9FDCA27-59CD-4F88-B854-EBBEB729C5C8}" type="presOf" srcId="{3AA6E7EB-D701-4B7B-9A2F-14250C959052}" destId="{C9565510-FAFF-485D-90BD-93B51E06A06E}" srcOrd="0" destOrd="0" presId="urn:microsoft.com/office/officeart/2011/layout/RadialPictureList"/>
    <dgm:cxn modelId="{86830A70-A76E-4C22-8E83-B59DD4B72F09}" type="presOf" srcId="{3B81951E-F43A-4267-A272-655860741787}" destId="{04545E22-2883-4A72-8587-C5EAFF889600}" srcOrd="0" destOrd="0" presId="urn:microsoft.com/office/officeart/2011/layout/RadialPictureList"/>
    <dgm:cxn modelId="{E15945FF-0D5D-4E35-AB64-AD041A73F873}" srcId="{3C425033-0F07-4EA6-ADE6-3C700907870F}" destId="{3AA6E7EB-D701-4B7B-9A2F-14250C959052}" srcOrd="0" destOrd="0" parTransId="{15D3AE21-BDFE-4D29-8CC1-85B8FB3B7BE0}" sibTransId="{49C5A4A7-F0C3-4C65-A7AB-C46C20F443EE}"/>
    <dgm:cxn modelId="{9C796408-0CD5-4E0E-A8D5-4489F6D6DC06}" type="presOf" srcId="{3C425033-0F07-4EA6-ADE6-3C700907870F}" destId="{E53D90AE-CBFF-4C60-AE58-2F20F87A968F}" srcOrd="0" destOrd="0" presId="urn:microsoft.com/office/officeart/2011/layout/RadialPictureList"/>
    <dgm:cxn modelId="{28BA76B8-48FD-49D9-B4AF-B10576EBDD19}" srcId="{3AA6E7EB-D701-4B7B-9A2F-14250C959052}" destId="{3B81951E-F43A-4267-A272-655860741787}" srcOrd="0" destOrd="0" parTransId="{B8964637-2879-489D-9139-1CE6D0430635}" sibTransId="{F773537C-8688-4E57-A47D-3717692143E6}"/>
    <dgm:cxn modelId="{51EE1A62-7DCD-4745-813D-BC3996DC369A}" type="presOf" srcId="{EA3ACF4D-FBF9-4E27-9639-FE15D356D49A}" destId="{C6412169-129D-4610-A528-9AE9802F8845}" srcOrd="0" destOrd="0" presId="urn:microsoft.com/office/officeart/2011/layout/RadialPictureList"/>
    <dgm:cxn modelId="{5E246DB4-6FE7-4D77-AB06-A6CA57DC5EED}" type="presParOf" srcId="{E53D90AE-CBFF-4C60-AE58-2F20F87A968F}" destId="{C9565510-FAFF-485D-90BD-93B51E06A06E}" srcOrd="0" destOrd="0" presId="urn:microsoft.com/office/officeart/2011/layout/RadialPictureList"/>
    <dgm:cxn modelId="{1D224ACA-D405-41D7-8196-FD2A8B5F6A6C}" type="presParOf" srcId="{E53D90AE-CBFF-4C60-AE58-2F20F87A968F}" destId="{DC44FCFE-F751-4F0C-8F52-8279B812E306}" srcOrd="1" destOrd="0" presId="urn:microsoft.com/office/officeart/2011/layout/RadialPictureList"/>
    <dgm:cxn modelId="{4ADD6523-0309-41AC-BB80-34E51BD0189F}" type="presParOf" srcId="{E53D90AE-CBFF-4C60-AE58-2F20F87A968F}" destId="{0B96B79C-64DD-4CA3-9069-608BEAB5E6A4}" srcOrd="2" destOrd="0" presId="urn:microsoft.com/office/officeart/2011/layout/RadialPictureList"/>
    <dgm:cxn modelId="{FA81AE1C-0BDF-4FEF-85FE-30C3AD8007CB}" type="presParOf" srcId="{E53D90AE-CBFF-4C60-AE58-2F20F87A968F}" destId="{04545E22-2883-4A72-8587-C5EAFF889600}" srcOrd="3" destOrd="0" presId="urn:microsoft.com/office/officeart/2011/layout/RadialPictureList"/>
    <dgm:cxn modelId="{6AC434E6-164B-46E2-A14D-0BC90663CD21}" type="presParOf" srcId="{E53D90AE-CBFF-4C60-AE58-2F20F87A968F}" destId="{F93BFE9E-C6E6-4345-BCB6-885E448F9FD8}" srcOrd="4" destOrd="0" presId="urn:microsoft.com/office/officeart/2011/layout/RadialPictureList"/>
    <dgm:cxn modelId="{C97217E1-5A5D-44A3-8BB7-8DC0C3E99321}" type="presParOf" srcId="{F93BFE9E-C6E6-4345-BCB6-885E448F9FD8}" destId="{C246B9B8-2FFC-489C-A60F-25400551CA4F}" srcOrd="0" destOrd="0" presId="urn:microsoft.com/office/officeart/2011/layout/RadialPictureList"/>
    <dgm:cxn modelId="{78B08F1D-2985-4756-B600-F55AE6B4F4E6}" type="presParOf" srcId="{E53D90AE-CBFF-4C60-AE58-2F20F87A968F}" destId="{C6412169-129D-4610-A528-9AE9802F8845}" srcOrd="5" destOrd="0" presId="urn:microsoft.com/office/officeart/2011/layout/RadialPictureList"/>
    <dgm:cxn modelId="{9130E561-447D-45EB-ADAF-339F5FBB2509}" type="presParOf" srcId="{E53D90AE-CBFF-4C60-AE58-2F20F87A968F}" destId="{1F8C96C2-225C-43DF-B1E4-E1583EF03F2E}" srcOrd="6" destOrd="0" presId="urn:microsoft.com/office/officeart/2011/layout/RadialPictureList"/>
    <dgm:cxn modelId="{CCF881C2-A824-40B0-AC36-3816EDECE8CF}" type="presParOf" srcId="{1F8C96C2-225C-43DF-B1E4-E1583EF03F2E}" destId="{48AEE11F-8E05-4F49-8254-99C6F08634EA}" srcOrd="0" destOrd="0" presId="urn:microsoft.com/office/officeart/2011/layout/RadialPictureList"/>
    <dgm:cxn modelId="{797BAB9A-FE00-4132-B8C4-B062384C89C3}" type="presParOf" srcId="{E53D90AE-CBFF-4C60-AE58-2F20F87A968F}" destId="{B4FDC817-C861-4672-B369-3B0DFAC30DC5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65510-FAFF-485D-90BD-93B51E06A06E}">
      <dsp:nvSpPr>
        <dsp:cNvPr id="0" name=""/>
        <dsp:cNvSpPr/>
      </dsp:nvSpPr>
      <dsp:spPr>
        <a:xfrm>
          <a:off x="1468391" y="851260"/>
          <a:ext cx="1530970" cy="153104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EACH’s strands</a:t>
          </a:r>
          <a:endParaRPr lang="en-GB" sz="2400" kern="1200" dirty="0"/>
        </a:p>
      </dsp:txBody>
      <dsp:txXfrm>
        <a:off x="1692596" y="1075476"/>
        <a:ext cx="1082560" cy="1082613"/>
      </dsp:txXfrm>
    </dsp:sp>
    <dsp:sp modelId="{DC44FCFE-F751-4F0C-8F52-8279B812E306}">
      <dsp:nvSpPr>
        <dsp:cNvPr id="0" name=""/>
        <dsp:cNvSpPr/>
      </dsp:nvSpPr>
      <dsp:spPr>
        <a:xfrm>
          <a:off x="678891" y="0"/>
          <a:ext cx="3086183" cy="3217158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96B79C-64DD-4CA3-9069-608BEAB5E6A4}">
      <dsp:nvSpPr>
        <dsp:cNvPr id="0" name=""/>
        <dsp:cNvSpPr/>
      </dsp:nvSpPr>
      <dsp:spPr>
        <a:xfrm>
          <a:off x="2951332" y="271206"/>
          <a:ext cx="820146" cy="82037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45E22-2883-4A72-8587-C5EAFF889600}">
      <dsp:nvSpPr>
        <dsp:cNvPr id="0" name=""/>
        <dsp:cNvSpPr/>
      </dsp:nvSpPr>
      <dsp:spPr>
        <a:xfrm>
          <a:off x="3833687" y="284396"/>
          <a:ext cx="1097797" cy="79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GB" sz="1800" kern="1200" dirty="0" smtClean="0"/>
            <a:t>Mental Health</a:t>
          </a:r>
          <a:endParaRPr lang="en-GB" sz="1800" kern="1200" dirty="0"/>
        </a:p>
      </dsp:txBody>
      <dsp:txXfrm>
        <a:off x="3833687" y="284396"/>
        <a:ext cx="1097797" cy="793994"/>
      </dsp:txXfrm>
    </dsp:sp>
    <dsp:sp modelId="{C246B9B8-2FFC-489C-A60F-25400551CA4F}">
      <dsp:nvSpPr>
        <dsp:cNvPr id="0" name=""/>
        <dsp:cNvSpPr/>
      </dsp:nvSpPr>
      <dsp:spPr>
        <a:xfrm>
          <a:off x="3268321" y="1204504"/>
          <a:ext cx="820146" cy="820375"/>
        </a:xfrm>
        <a:prstGeom prst="ellipse">
          <a:avLst/>
        </a:prstGeom>
        <a:solidFill>
          <a:schemeClr val="accent4">
            <a:tint val="50000"/>
            <a:hueOff val="-257952"/>
            <a:satOff val="-14001"/>
            <a:lumOff val="-149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412169-129D-4610-A528-9AE9802F8845}">
      <dsp:nvSpPr>
        <dsp:cNvPr id="0" name=""/>
        <dsp:cNvSpPr/>
      </dsp:nvSpPr>
      <dsp:spPr>
        <a:xfrm>
          <a:off x="4155250" y="1216086"/>
          <a:ext cx="1097797" cy="79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GB" sz="1800" kern="1200" dirty="0" smtClean="0"/>
            <a:t> Substance Misuse</a:t>
          </a:r>
          <a:endParaRPr lang="en-GB" sz="1800" kern="1200" dirty="0"/>
        </a:p>
      </dsp:txBody>
      <dsp:txXfrm>
        <a:off x="4155250" y="1216086"/>
        <a:ext cx="1097797" cy="793994"/>
      </dsp:txXfrm>
    </dsp:sp>
    <dsp:sp modelId="{48AEE11F-8E05-4F49-8254-99C6F08634EA}">
      <dsp:nvSpPr>
        <dsp:cNvPr id="0" name=""/>
        <dsp:cNvSpPr/>
      </dsp:nvSpPr>
      <dsp:spPr>
        <a:xfrm>
          <a:off x="2951332" y="2150992"/>
          <a:ext cx="820146" cy="820375"/>
        </a:xfrm>
        <a:prstGeom prst="ellipse">
          <a:avLst/>
        </a:prstGeom>
        <a:solidFill>
          <a:schemeClr val="accent4">
            <a:tint val="50000"/>
            <a:hueOff val="-515904"/>
            <a:satOff val="-28002"/>
            <a:lumOff val="-29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FDC817-C861-4672-B369-3B0DFAC30DC5}">
      <dsp:nvSpPr>
        <dsp:cNvPr id="0" name=""/>
        <dsp:cNvSpPr/>
      </dsp:nvSpPr>
      <dsp:spPr>
        <a:xfrm>
          <a:off x="3833687" y="2167721"/>
          <a:ext cx="1097797" cy="793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GB" sz="1800" kern="1200" dirty="0" smtClean="0"/>
            <a:t>Domestic Violence</a:t>
          </a:r>
          <a:endParaRPr lang="en-GB" sz="1800" kern="1200" dirty="0"/>
        </a:p>
      </dsp:txBody>
      <dsp:txXfrm>
        <a:off x="3833687" y="2167721"/>
        <a:ext cx="1097797" cy="793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872A74AA-1B4E-471A-AD4D-611C2E14DF20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F8A5C2EE-EB76-46E0-AECB-81386B2EF6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46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5C2EE-EB76-46E0-AECB-81386B2EF6A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131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5C2EE-EB76-46E0-AECB-81386B2EF6A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27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Housing-related support including Out of Hospital support for those released from Mental Health units at </a:t>
            </a:r>
            <a:r>
              <a:rPr lang="en-US" altLang="en-US" b="1" dirty="0" err="1" smtClean="0">
                <a:solidFill>
                  <a:schemeClr val="tx1"/>
                </a:solidFill>
                <a:cs typeface="Aharoni" panose="02010803020104030203" pitchFamily="2" charset="-79"/>
              </a:rPr>
              <a:t>Ealing</a:t>
            </a: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 Hospital, Central Middlesex and charring Cross</a:t>
            </a:r>
          </a:p>
          <a:p>
            <a:pPr>
              <a:buFont typeface="Arial"/>
              <a:buChar char="•"/>
              <a:defRPr/>
            </a:pP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Mental health engagement and support for people under supervision of Community Mental Health case management Teams</a:t>
            </a:r>
          </a:p>
          <a:p>
            <a:pPr>
              <a:buFont typeface="Arial"/>
              <a:buChar char="•"/>
              <a:defRPr/>
            </a:pP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Volunteering </a:t>
            </a:r>
            <a:r>
              <a:rPr lang="en-US" altLang="en-US" b="1" dirty="0" err="1" smtClean="0">
                <a:solidFill>
                  <a:schemeClr val="tx1"/>
                </a:solidFill>
                <a:cs typeface="Aharoni" panose="02010803020104030203" pitchFamily="2" charset="-79"/>
              </a:rPr>
              <a:t>programmes</a:t>
            </a: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 (clinical &amp; peer)</a:t>
            </a:r>
          </a:p>
          <a:p>
            <a:pPr>
              <a:buFont typeface="Arial"/>
              <a:buChar char="•"/>
              <a:defRPr/>
            </a:pPr>
            <a:r>
              <a:rPr lang="en-US" altLang="en-US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Recovery Mental Health Peer Support,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5C2EE-EB76-46E0-AECB-81386B2EF6A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95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5C2EE-EB76-46E0-AECB-81386B2EF6A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58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4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8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8622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826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7868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9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4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2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2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2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4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3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99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96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36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7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jpeg"/><Relationship Id="rId4" Type="http://schemas.openxmlformats.org/officeDocument/2006/relationships/diagramData" Target="../diagrams/data1.xml"/><Relationship Id="rId9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khanna@eachcounselling.org.uk" TargetMode="External"/><Relationship Id="rId2" Type="http://schemas.openxmlformats.org/officeDocument/2006/relationships/hyperlink" Target="mailto:rtehrani@eachcounselling.org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stoneham@eachcounselling.org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chcounselling.org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>
          <a:xfrm>
            <a:off x="1151690" y="1895459"/>
            <a:ext cx="6632527" cy="415608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</a:rPr>
              <a:t>EACH are a leading voluntary sector organisation in North &amp; West London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</a:rPr>
              <a:t>We provide holistic and culturally sensitive services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</a:rPr>
              <a:t>EACH aim to empower and support people to improve their health, wellbeing and financial standing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4223" y="331412"/>
            <a:ext cx="1785567" cy="12297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282317" y="1173479"/>
            <a:ext cx="3550841" cy="44375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/>
              <a:t>30 Years of Enabling Change and Rebuilding Lives</a:t>
            </a:r>
            <a:endParaRPr lang="en-GB" sz="1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51690" y="219896"/>
            <a:ext cx="4486985" cy="8736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400" b="1" dirty="0" smtClean="0">
                <a:solidFill>
                  <a:schemeClr val="accent2">
                    <a:lumMod val="50000"/>
                  </a:schemeClr>
                </a:solidFill>
              </a:rPr>
              <a:t>About EACH</a:t>
            </a:r>
            <a:endParaRPr lang="en-GB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665669292"/>
              </p:ext>
            </p:extLst>
          </p:nvPr>
        </p:nvGraphicFramePr>
        <p:xfrm>
          <a:off x="6740434" y="3345873"/>
          <a:ext cx="5931940" cy="3217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65" t="68647" r="41700" b="4564"/>
          <a:stretch/>
        </p:blipFill>
        <p:spPr>
          <a:xfrm>
            <a:off x="2252239" y="5931042"/>
            <a:ext cx="601250" cy="6012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5" t="4331" r="62975" b="68320"/>
          <a:stretch/>
        </p:blipFill>
        <p:spPr>
          <a:xfrm>
            <a:off x="1545389" y="5909987"/>
            <a:ext cx="613776" cy="6137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92" t="5020" r="19308" b="67970"/>
          <a:stretch/>
        </p:blipFill>
        <p:spPr>
          <a:xfrm>
            <a:off x="3738445" y="5945656"/>
            <a:ext cx="638827" cy="6061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05" t="5021" r="41050" b="68841"/>
          <a:stretch/>
        </p:blipFill>
        <p:spPr>
          <a:xfrm>
            <a:off x="2982816" y="5945656"/>
            <a:ext cx="626302" cy="58663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21022" y="6224478"/>
            <a:ext cx="2419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@</a:t>
            </a:r>
            <a:r>
              <a:rPr lang="en-US" sz="1600" b="1" dirty="0" err="1" smtClean="0"/>
              <a:t>EACHCounselling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230979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0830"/>
            <a:ext cx="8596668" cy="754144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Programme’s</a:t>
            </a:r>
            <a:r>
              <a:rPr lang="en-US" sz="3200" b="1" dirty="0" smtClean="0">
                <a:solidFill>
                  <a:schemeClr val="tx1"/>
                </a:solidFill>
              </a:rPr>
              <a:t> outcomes via the </a:t>
            </a:r>
            <a:r>
              <a:rPr lang="en-US" sz="3200" b="1" dirty="0">
                <a:solidFill>
                  <a:schemeClr val="tx1"/>
                </a:solidFill>
              </a:rPr>
              <a:t>C</a:t>
            </a:r>
            <a:r>
              <a:rPr lang="en-US" sz="3200" b="1" dirty="0" smtClean="0">
                <a:solidFill>
                  <a:schemeClr val="tx1"/>
                </a:solidFill>
              </a:rPr>
              <a:t>onsortium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04974"/>
            <a:ext cx="8596668" cy="5136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In addition to the actual delivery, the </a:t>
            </a:r>
            <a:r>
              <a:rPr lang="en-US" sz="2400" dirty="0" err="1" smtClean="0"/>
              <a:t>programme</a:t>
            </a:r>
            <a:r>
              <a:rPr lang="en-US" sz="2400" dirty="0" smtClean="0"/>
              <a:t> hopes to:</a:t>
            </a:r>
          </a:p>
          <a:p>
            <a:r>
              <a:rPr lang="en-US" sz="2400" dirty="0" smtClean="0"/>
              <a:t>Collate feedback from service users to pass on to partners to inform </a:t>
            </a:r>
            <a:r>
              <a:rPr lang="en-US" sz="2400" dirty="0" smtClean="0"/>
              <a:t>future work and </a:t>
            </a:r>
            <a:r>
              <a:rPr lang="en-US" sz="2400" dirty="0" smtClean="0"/>
              <a:t>influence policy</a:t>
            </a:r>
          </a:p>
          <a:p>
            <a:r>
              <a:rPr lang="en-US" sz="2400" dirty="0" smtClean="0"/>
              <a:t>Collate case studies of impact of info &amp; advice on SUs</a:t>
            </a:r>
          </a:p>
          <a:p>
            <a:r>
              <a:rPr lang="en-US" sz="2400" dirty="0" smtClean="0"/>
              <a:t>Furthermore we hope to find out: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 smtClean="0"/>
              <a:t>what works for our target </a:t>
            </a:r>
            <a:r>
              <a:rPr lang="en-US" sz="2400" dirty="0"/>
              <a:t>g</a:t>
            </a:r>
            <a:r>
              <a:rPr lang="en-US" sz="2400" dirty="0" smtClean="0"/>
              <a:t>roups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w</a:t>
            </a:r>
            <a:r>
              <a:rPr lang="en-US" sz="2400" dirty="0" smtClean="0"/>
              <a:t>hat doesn’t work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 smtClean="0"/>
              <a:t>what  </a:t>
            </a:r>
            <a:r>
              <a:rPr lang="en-US" sz="2400" dirty="0"/>
              <a:t>c</a:t>
            </a:r>
            <a:r>
              <a:rPr lang="en-US" sz="2400" dirty="0" smtClean="0"/>
              <a:t>ould be improved and how</a:t>
            </a:r>
          </a:p>
          <a:p>
            <a:r>
              <a:rPr lang="en-US" sz="2400" dirty="0" smtClean="0"/>
              <a:t>Deliver services </a:t>
            </a:r>
            <a:r>
              <a:rPr lang="en-US" sz="2400" dirty="0"/>
              <a:t>to users that are culturally appropriate &amp; </a:t>
            </a:r>
            <a:r>
              <a:rPr lang="en-US" sz="2400" dirty="0" smtClean="0"/>
              <a:t>equitable for hard to reach groups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129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4525"/>
            <a:ext cx="8596668" cy="6127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Examples of Communication Media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02936"/>
            <a:ext cx="8596668" cy="5288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Our work will be delivered via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Digital &amp; social media e.g. mailshots, circulars, online publications, Facebook and podcasts</a:t>
            </a:r>
          </a:p>
          <a:p>
            <a:endParaRPr lang="en-US" sz="2000" dirty="0" smtClean="0"/>
          </a:p>
          <a:p>
            <a:r>
              <a:rPr lang="en-US" sz="2000" dirty="0" smtClean="0"/>
              <a:t>Utilize Zoom, Google </a:t>
            </a:r>
            <a:r>
              <a:rPr lang="en-US" sz="2000" dirty="0" err="1" smtClean="0"/>
              <a:t>Meet,Teams</a:t>
            </a:r>
            <a:r>
              <a:rPr lang="en-US" sz="2000" dirty="0" smtClean="0"/>
              <a:t>, </a:t>
            </a:r>
            <a:r>
              <a:rPr lang="en-US" sz="2000" dirty="0" err="1" smtClean="0"/>
              <a:t>WhatsAp</a:t>
            </a:r>
            <a:r>
              <a:rPr lang="en-US" sz="2000" dirty="0" smtClean="0"/>
              <a:t> &amp; phone to facilitate:</a:t>
            </a:r>
          </a:p>
          <a:p>
            <a:pPr marL="0" indent="0">
              <a:buNone/>
            </a:pPr>
            <a:endParaRPr lang="en-US" sz="20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group sessions, run competitions, etc.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face to face advice and support sessions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Ad hoc conversations</a:t>
            </a:r>
          </a:p>
          <a:p>
            <a:endParaRPr lang="en-US" sz="2000" dirty="0"/>
          </a:p>
          <a:p>
            <a:r>
              <a:rPr lang="en-US" sz="2000" dirty="0" smtClean="0"/>
              <a:t>Use traditional media such leaflets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3056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434" y="762000"/>
            <a:ext cx="8596668" cy="96774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Any questions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285" y="2977227"/>
            <a:ext cx="8596668" cy="20189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Contacts: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Rosita Tehrani: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rtehrani@eachcounselling.org.uk</a:t>
            </a:r>
            <a:r>
              <a:rPr lang="en-US" dirty="0">
                <a:solidFill>
                  <a:schemeClr val="tx1"/>
                </a:solidFill>
              </a:rPr>
              <a:t>, mobile:07425916427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Mamta Khanna: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mkhanna@eachcounselling.org.uk</a:t>
            </a:r>
            <a:r>
              <a:rPr lang="en-US" dirty="0">
                <a:solidFill>
                  <a:schemeClr val="tx1"/>
                </a:solidFill>
              </a:rPr>
              <a:t>, 07453 061274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Clarissa Stoneham: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cstoneham@eachcounselling.org.uk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Lakhvir Randhawa: lrandhawa@eachcounselling.org.uk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759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2805"/>
            <a:ext cx="8596668" cy="70701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About EACH (continued)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59497"/>
            <a:ext cx="8596668" cy="4778171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We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are 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a needs-led organisation i.e. services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are 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designed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in response to the issues experienced by 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local 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community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The focus of our efforts are on supporting :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BAMER communities</a:t>
            </a:r>
          </a:p>
          <a:p>
            <a:pPr marL="0" indent="0">
              <a:buNone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-Those who are less likely to engage with mainstream services</a:t>
            </a:r>
            <a:endParaRPr lang="en-GB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- Women on their journey to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recover from domestic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abuse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en-GB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 smtClean="0">
                <a:solidFill>
                  <a:schemeClr val="accent2">
                    <a:lumMod val="50000"/>
                  </a:schemeClr>
                </a:solidFill>
              </a:rPr>
              <a:t>Further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information can be found on our website: </a:t>
            </a:r>
            <a:r>
              <a:rPr lang="en-GB" sz="3200" dirty="0" smtClean="0">
                <a:solidFill>
                  <a:schemeClr val="accent4">
                    <a:lumMod val="50000"/>
                  </a:schemeClr>
                </a:solidFill>
                <a:hlinkClick r:id="rId2"/>
              </a:rPr>
              <a:t>ww.eachcounselling.org.uk</a:t>
            </a:r>
            <a:r>
              <a:rPr lang="en-GB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en-GB" sz="32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7258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0830"/>
            <a:ext cx="8596668" cy="131032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The </a:t>
            </a:r>
            <a:r>
              <a:rPr lang="en-US" b="1" dirty="0" err="1" smtClean="0">
                <a:solidFill>
                  <a:schemeClr val="tx1"/>
                </a:solidFill>
              </a:rPr>
              <a:t>organisation</a:t>
            </a:r>
            <a:r>
              <a:rPr lang="en-US" b="1" dirty="0" smtClean="0">
                <a:solidFill>
                  <a:schemeClr val="tx1"/>
                </a:solidFill>
              </a:rPr>
              <a:t> provides services in 11London boroughs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1155"/>
            <a:ext cx="8596668" cy="45802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sz="2800" dirty="0" smtClean="0"/>
              <a:t>In west London for boroughs of:</a:t>
            </a:r>
          </a:p>
          <a:p>
            <a:pPr marL="0" indent="0">
              <a:buNone/>
            </a:pP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Brent, </a:t>
            </a:r>
            <a:r>
              <a:rPr lang="en-US" altLang="en-US" sz="2800" dirty="0" err="1" smtClean="0"/>
              <a:t>Ealing</a:t>
            </a:r>
            <a:r>
              <a:rPr lang="en-US" altLang="en-US" sz="2800" dirty="0" smtClean="0"/>
              <a:t>, Harrow, Hounslow, </a:t>
            </a:r>
            <a:r>
              <a:rPr lang="en-US" altLang="en-US" sz="2800" dirty="0" err="1" smtClean="0"/>
              <a:t>Hillingdon</a:t>
            </a:r>
            <a:r>
              <a:rPr lang="en-US" altLang="en-US" sz="2800" dirty="0" smtClean="0"/>
              <a:t> as well as Hammersmith &amp; </a:t>
            </a:r>
            <a:r>
              <a:rPr lang="en-US" altLang="en-US" sz="2800" dirty="0" err="1" smtClean="0"/>
              <a:t>Fulham</a:t>
            </a:r>
            <a:endParaRPr lang="en-US" altLang="en-US" sz="2800" dirty="0" smtClean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 smtClean="0"/>
              <a:t>In south west London for boroughs of: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800" dirty="0" err="1" smtClean="0"/>
              <a:t>Wandsworth</a:t>
            </a:r>
            <a:r>
              <a:rPr lang="en-US" altLang="en-US" sz="2800" dirty="0"/>
              <a:t>, </a:t>
            </a:r>
            <a:r>
              <a:rPr lang="en-US" altLang="en-US" sz="2800" dirty="0" smtClean="0"/>
              <a:t>Kingston, </a:t>
            </a:r>
            <a:r>
              <a:rPr lang="en-US" altLang="en-US" sz="2800" dirty="0" smtClean="0"/>
              <a:t>Richmond and </a:t>
            </a:r>
            <a:r>
              <a:rPr lang="en-US" altLang="en-US" sz="2800" dirty="0"/>
              <a:t>M</a:t>
            </a:r>
            <a:r>
              <a:rPr lang="en-US" altLang="en-US" sz="2800" dirty="0" smtClean="0"/>
              <a:t>erton</a:t>
            </a:r>
          </a:p>
          <a:p>
            <a:pPr marL="0" indent="0">
              <a:buNone/>
            </a:pPr>
            <a:endParaRPr lang="en-US" altLang="en-US" sz="2800" dirty="0" smtClean="0"/>
          </a:p>
          <a:p>
            <a:pPr marL="0" indent="0">
              <a:buNone/>
            </a:pPr>
            <a:r>
              <a:rPr lang="en-US" altLang="en-US" sz="2800" dirty="0" smtClean="0"/>
              <a:t>In north London for</a:t>
            </a:r>
            <a:endParaRPr lang="en-US" alt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800" dirty="0" smtClean="0"/>
              <a:t>Barnet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399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492" y="0"/>
            <a:ext cx="8596668" cy="86726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Map of geographical </a:t>
            </a:r>
            <a:r>
              <a:rPr lang="en-US" b="1" dirty="0">
                <a:solidFill>
                  <a:schemeClr val="tx1"/>
                </a:solidFill>
              </a:rPr>
              <a:t>r</a:t>
            </a:r>
            <a:r>
              <a:rPr lang="en-US" b="1" dirty="0" smtClean="0">
                <a:solidFill>
                  <a:schemeClr val="tx1"/>
                </a:solidFill>
              </a:rPr>
              <a:t>each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634" y="725865"/>
            <a:ext cx="9055096" cy="552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2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786" y="138260"/>
            <a:ext cx="8596668" cy="44620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Example of EACH’s services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786" y="886120"/>
            <a:ext cx="8596668" cy="5514680"/>
          </a:xfrm>
        </p:spPr>
        <p:txBody>
          <a:bodyPr>
            <a:normAutofit fontScale="85000" lnSpcReduction="10000"/>
          </a:bodyPr>
          <a:lstStyle/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1-2-1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trauma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counselling for specific groups e.g. for:</a:t>
            </a:r>
          </a:p>
          <a:p>
            <a:pPr lvl="1">
              <a:buFontTx/>
              <a:buChar char="-"/>
              <a:defRPr/>
            </a:pPr>
            <a:r>
              <a:rPr lang="en-US" altLang="en-US" sz="2200" dirty="0" smtClean="0">
                <a:solidFill>
                  <a:schemeClr val="tx1"/>
                </a:solidFill>
                <a:cs typeface="Aharoni" panose="02010803020104030203" pitchFamily="2" charset="-79"/>
              </a:rPr>
              <a:t>Women suffering domestic abuse</a:t>
            </a:r>
          </a:p>
          <a:p>
            <a:pPr lvl="1">
              <a:buFontTx/>
              <a:buChar char="-"/>
              <a:defRPr/>
            </a:pPr>
            <a:r>
              <a:rPr lang="en-US" altLang="en-US" sz="2200" dirty="0" smtClean="0">
                <a:solidFill>
                  <a:schemeClr val="tx1"/>
                </a:solidFill>
                <a:cs typeface="Aharoni" panose="02010803020104030203" pitchFamily="2" charset="-79"/>
              </a:rPr>
              <a:t>Tamil refugees</a:t>
            </a:r>
          </a:p>
          <a:p>
            <a:pPr marL="0" indent="0">
              <a:buNone/>
              <a:defRPr/>
            </a:pPr>
            <a:endParaRPr lang="en-US" altLang="en-US" sz="2400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Therapeutic groups</a:t>
            </a:r>
          </a:p>
          <a:p>
            <a:pPr marL="0" indent="0">
              <a:buNone/>
              <a:defRPr/>
            </a:pPr>
            <a:endParaRPr lang="en-US" altLang="en-US" sz="2400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Psycho-education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services</a:t>
            </a:r>
          </a:p>
          <a:p>
            <a:pPr marL="0" indent="0">
              <a:buNone/>
              <a:defRPr/>
            </a:pPr>
            <a:endParaRPr lang="en-US" altLang="en-US" sz="2400" dirty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Support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for clients to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achieve motivational/</a:t>
            </a:r>
            <a:r>
              <a:rPr lang="en-US" altLang="en-US" sz="2400" dirty="0" err="1" smtClean="0">
                <a:solidFill>
                  <a:schemeClr val="tx1"/>
                </a:solidFill>
                <a:cs typeface="Aharoni" panose="02010803020104030203" pitchFamily="2" charset="-79"/>
              </a:rPr>
              <a:t>behavioural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 change</a:t>
            </a:r>
          </a:p>
          <a:p>
            <a:pPr marL="0" indent="0">
              <a:buNone/>
              <a:defRPr/>
            </a:pPr>
            <a:endParaRPr lang="en-US" altLang="en-US" sz="2400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Practical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support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to individuals using the </a:t>
            </a:r>
            <a:r>
              <a:rPr lang="en-US" altLang="en-US" sz="2400" i="1" dirty="0" smtClean="0">
                <a:solidFill>
                  <a:schemeClr val="tx1"/>
                </a:solidFill>
                <a:cs typeface="Aharoni" panose="02010803020104030203" pitchFamily="2" charset="-79"/>
              </a:rPr>
              <a:t>care coordination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approach</a:t>
            </a:r>
          </a:p>
          <a:p>
            <a:pPr>
              <a:buFont typeface="Arial"/>
              <a:buChar char="•"/>
              <a:defRPr/>
            </a:pPr>
            <a:endParaRPr lang="en-US" altLang="en-US" sz="2400" dirty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Tailored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e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ducation &amp; employment services for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BAME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individuals recovering from mental ill-health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10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614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Services (continued)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1728"/>
            <a:ext cx="8596668" cy="4589635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We have a number of housing-related projects e.g. </a:t>
            </a:r>
            <a:r>
              <a:rPr lang="en-US" altLang="en-US" sz="2400" i="1" dirty="0" smtClean="0">
                <a:solidFill>
                  <a:schemeClr val="tx1"/>
                </a:solidFill>
                <a:cs typeface="Aharoni" panose="02010803020104030203" pitchFamily="2" charset="-79"/>
              </a:rPr>
              <a:t>Out </a:t>
            </a:r>
            <a:r>
              <a:rPr lang="en-US" altLang="en-US" sz="2400" i="1" dirty="0">
                <a:solidFill>
                  <a:schemeClr val="tx1"/>
                </a:solidFill>
                <a:cs typeface="Aharoni" panose="02010803020104030203" pitchFamily="2" charset="-79"/>
              </a:rPr>
              <a:t>of Hospital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support for those released from Mental Health units at </a:t>
            </a:r>
            <a:r>
              <a:rPr lang="en-US" altLang="en-US" sz="2400" dirty="0" err="1" smtClean="0">
                <a:solidFill>
                  <a:schemeClr val="tx1"/>
                </a:solidFill>
                <a:cs typeface="Aharoni" panose="02010803020104030203" pitchFamily="2" charset="-79"/>
              </a:rPr>
              <a:t>Ealing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,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Central Middlesex and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Charring Cross</a:t>
            </a:r>
          </a:p>
          <a:p>
            <a:pPr marL="0" indent="0">
              <a:buNone/>
              <a:defRPr/>
            </a:pPr>
            <a:endParaRPr lang="en-US" altLang="en-US" sz="2400" dirty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EACH engages with those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under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the supervision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of Community Mental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Health Teams</a:t>
            </a:r>
          </a:p>
          <a:p>
            <a:pPr>
              <a:buFont typeface="Arial"/>
              <a:buChar char="•"/>
              <a:defRPr/>
            </a:pPr>
            <a:endParaRPr lang="en-US" altLang="en-US" sz="2400" i="1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Provide </a:t>
            </a:r>
            <a:r>
              <a:rPr lang="en-US" altLang="en-US" sz="2400" dirty="0">
                <a:solidFill>
                  <a:schemeClr val="tx1"/>
                </a:solidFill>
                <a:cs typeface="Aharoni" panose="02010803020104030203" pitchFamily="2" charset="-79"/>
              </a:rPr>
              <a:t>r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ecovery and peer support services for MH clients</a:t>
            </a:r>
            <a:endParaRPr lang="en-US" altLang="en-US" sz="2400" dirty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 marL="0" indent="0">
              <a:buNone/>
              <a:defRPr/>
            </a:pPr>
            <a:endParaRPr lang="en-US" altLang="en-US" sz="2400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>
              <a:buFont typeface="Arial"/>
              <a:buChar char="•"/>
              <a:defRPr/>
            </a:pP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Clinical and peer based volunteering </a:t>
            </a:r>
            <a:r>
              <a:rPr lang="en-US" altLang="en-US" sz="2400" dirty="0" smtClean="0">
                <a:solidFill>
                  <a:schemeClr val="tx1"/>
                </a:solidFill>
                <a:cs typeface="Aharoni" panose="02010803020104030203" pitchFamily="2" charset="-79"/>
              </a:rPr>
              <a:t>opportunities</a:t>
            </a:r>
            <a:endParaRPr lang="en-US" altLang="en-US" sz="2400" dirty="0" smtClean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pPr marL="0" indent="0">
              <a:buNone/>
              <a:defRPr/>
            </a:pPr>
            <a:endParaRPr lang="en-US" altLang="en-US" sz="2400" dirty="0">
              <a:solidFill>
                <a:schemeClr val="tx1"/>
              </a:solidFill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590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6716" y="159718"/>
            <a:ext cx="7432735" cy="7855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b="1" dirty="0" smtClean="0">
                <a:solidFill>
                  <a:schemeClr val="accent5"/>
                </a:solidFill>
              </a:rPr>
              <a:t> </a:t>
            </a:r>
            <a:endParaRPr lang="en-GB" b="1" dirty="0">
              <a:solidFill>
                <a:schemeClr val="accent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0"/>
            <a:ext cx="846772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2F5A12"/>
              </a:buClr>
            </a:pPr>
            <a:r>
              <a:rPr lang="en-US" altLang="en-US" sz="3600" b="1" dirty="0" smtClean="0"/>
              <a:t>Referrals</a:t>
            </a:r>
            <a:endParaRPr lang="en-US" altLang="en-US" sz="3600" b="1" dirty="0" smtClean="0"/>
          </a:p>
          <a:p>
            <a:pPr marL="342900" indent="-342900">
              <a:buClr>
                <a:srgbClr val="2F5A12"/>
              </a:buClr>
              <a:buFont typeface="Wingdings" panose="05000000000000000000" pitchFamily="2" charset="2"/>
              <a:buChar char="q"/>
            </a:pPr>
            <a:r>
              <a:rPr lang="en-US" altLang="en-US" sz="2000" dirty="0" smtClean="0"/>
              <a:t>I</a:t>
            </a:r>
            <a:r>
              <a:rPr lang="en-US" altLang="en-US" sz="2400" dirty="0" smtClean="0"/>
              <a:t>ndividuals </a:t>
            </a:r>
            <a:r>
              <a:rPr lang="en-US" altLang="en-US" sz="2400" dirty="0" smtClean="0"/>
              <a:t>must meet </a:t>
            </a:r>
            <a:r>
              <a:rPr lang="en-US" altLang="en-US" sz="2400" dirty="0" smtClean="0"/>
              <a:t>the </a:t>
            </a:r>
            <a:r>
              <a:rPr lang="en-US" altLang="en-US" sz="2400" dirty="0" smtClean="0"/>
              <a:t>criteria for the particular service</a:t>
            </a:r>
          </a:p>
          <a:p>
            <a:pPr marL="342900" indent="-342900">
              <a:buClr>
                <a:srgbClr val="2F5A12"/>
              </a:buClr>
              <a:buFont typeface="Wingdings" panose="05000000000000000000" pitchFamily="2" charset="2"/>
              <a:buChar char="q"/>
            </a:pPr>
            <a:endParaRPr lang="en-US" altLang="en-US" sz="2400" dirty="0" smtClean="0"/>
          </a:p>
          <a:p>
            <a:pPr marL="342900" indent="-342900">
              <a:buClr>
                <a:srgbClr val="2F5A12"/>
              </a:buClr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They </a:t>
            </a:r>
            <a:r>
              <a:rPr lang="en-US" altLang="en-US" sz="2400" dirty="0" smtClean="0"/>
              <a:t>are </a:t>
            </a:r>
            <a:r>
              <a:rPr lang="en-US" altLang="en-US" sz="2400" dirty="0" smtClean="0"/>
              <a:t>made </a:t>
            </a:r>
            <a:r>
              <a:rPr lang="en-US" altLang="en-US" sz="2400" dirty="0" smtClean="0"/>
              <a:t>by health &amp; social </a:t>
            </a:r>
            <a:r>
              <a:rPr lang="en-US" altLang="en-US" sz="2400" dirty="0" smtClean="0"/>
              <a:t>care, </a:t>
            </a:r>
            <a:r>
              <a:rPr lang="en-US" altLang="en-US" sz="2400" dirty="0" smtClean="0"/>
              <a:t>housing and voluntary sector professionals </a:t>
            </a:r>
            <a:r>
              <a:rPr lang="en-US" altLang="en-US" sz="2400" dirty="0" smtClean="0"/>
              <a:t>or </a:t>
            </a:r>
            <a:r>
              <a:rPr lang="en-US" altLang="en-US" sz="2400" dirty="0" smtClean="0"/>
              <a:t>by self-referral</a:t>
            </a:r>
          </a:p>
          <a:p>
            <a:pPr marL="342900" indent="-342900">
              <a:buClr>
                <a:srgbClr val="2F5A12"/>
              </a:buClr>
              <a:buFont typeface="Wingdings" panose="05000000000000000000" pitchFamily="2" charset="2"/>
              <a:buChar char="q"/>
            </a:pPr>
            <a:endParaRPr lang="en-US" altLang="en-US" sz="2400" b="1" dirty="0"/>
          </a:p>
          <a:p>
            <a:pPr marL="342900" indent="-342900">
              <a:buClr>
                <a:srgbClr val="2F5A12"/>
              </a:buClr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Acceptance decisions are </a:t>
            </a:r>
            <a:r>
              <a:rPr lang="en-US" altLang="en-US" sz="2400" dirty="0" smtClean="0"/>
              <a:t>based on:</a:t>
            </a:r>
          </a:p>
          <a:p>
            <a:pPr>
              <a:buClr>
                <a:srgbClr val="2F5A12"/>
              </a:buClr>
            </a:pPr>
            <a:endParaRPr lang="en-GB" altLang="en-US" sz="2000" b="1" dirty="0"/>
          </a:p>
          <a:p>
            <a:pPr lvl="1">
              <a:buClr>
                <a:srgbClr val="2F5A12"/>
              </a:buClr>
            </a:pPr>
            <a:r>
              <a:rPr lang="en-GB" altLang="en-US" sz="2400" dirty="0" smtClean="0"/>
              <a:t>-Information </a:t>
            </a:r>
            <a:r>
              <a:rPr lang="en-GB" altLang="en-US" sz="2400" dirty="0" smtClean="0"/>
              <a:t>presented in referral form (available on EACH website)</a:t>
            </a:r>
          </a:p>
          <a:p>
            <a:pPr lvl="1">
              <a:buClr>
                <a:srgbClr val="2F5A12"/>
              </a:buClr>
            </a:pPr>
            <a:endParaRPr lang="en-GB" altLang="en-US" sz="2400" dirty="0" smtClean="0"/>
          </a:p>
          <a:p>
            <a:pPr lvl="1">
              <a:buClr>
                <a:srgbClr val="2F5A12"/>
              </a:buClr>
            </a:pPr>
            <a:r>
              <a:rPr lang="en-GB" altLang="en-US" sz="2400" dirty="0" smtClean="0"/>
              <a:t>-Meeting </a:t>
            </a:r>
            <a:r>
              <a:rPr lang="en-GB" altLang="en-US" sz="2400" dirty="0" smtClean="0"/>
              <a:t>the eligibility criteria for the particular service they have been referred to</a:t>
            </a:r>
          </a:p>
          <a:p>
            <a:pPr lvl="1">
              <a:buClr>
                <a:srgbClr val="2F5A12"/>
              </a:buClr>
            </a:pPr>
            <a:endParaRPr lang="en-GB" altLang="en-US" sz="2400" dirty="0" smtClean="0"/>
          </a:p>
          <a:p>
            <a:pPr lvl="1">
              <a:buClr>
                <a:srgbClr val="2F5A12"/>
              </a:buClr>
            </a:pPr>
            <a:r>
              <a:rPr lang="en-GB" altLang="en-US" sz="2400" dirty="0" smtClean="0"/>
              <a:t>-Initial Assessment &amp; risk assessment</a:t>
            </a:r>
            <a:endParaRPr lang="en-GB" altLang="en-US" sz="2400" dirty="0" smtClean="0"/>
          </a:p>
          <a:p>
            <a:pPr lvl="1">
              <a:buClr>
                <a:srgbClr val="2F5A12"/>
              </a:buClr>
              <a:buFont typeface="Wingdings" panose="05000000000000000000" pitchFamily="2" charset="2"/>
              <a:buChar char="§"/>
            </a:pPr>
            <a:endParaRPr lang="en-GB" alt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1819" y="221783"/>
            <a:ext cx="1785567" cy="122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16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About </a:t>
            </a:r>
            <a:r>
              <a:rPr lang="en-US" dirty="0" err="1">
                <a:solidFill>
                  <a:schemeClr val="tx1"/>
                </a:solidFill>
              </a:rPr>
              <a:t>Ealing</a:t>
            </a:r>
            <a:r>
              <a:rPr lang="en-US" dirty="0">
                <a:solidFill>
                  <a:schemeClr val="tx1"/>
                </a:solidFill>
              </a:rPr>
              <a:t> COVID Community Engagement </a:t>
            </a:r>
            <a:r>
              <a:rPr lang="en-US" dirty="0" err="1">
                <a:solidFill>
                  <a:schemeClr val="tx1"/>
                </a:solidFill>
              </a:rPr>
              <a:t>Programme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 err="1" smtClean="0">
                <a:solidFill>
                  <a:schemeClr val="tx1"/>
                </a:solidFill>
              </a:rPr>
              <a:t>programme</a:t>
            </a:r>
            <a:r>
              <a:rPr lang="en-US" sz="2400" dirty="0" smtClean="0">
                <a:solidFill>
                  <a:schemeClr val="tx1"/>
                </a:solidFill>
              </a:rPr>
              <a:t> is designed to deliver interventions at three levels: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Raise awareness</a:t>
            </a:r>
          </a:p>
          <a:p>
            <a:pPr marL="971550" lvl="1" indent="-514350">
              <a:buFont typeface="+mj-lt"/>
              <a:buAutoNum type="arabicPeriod"/>
            </a:pPr>
            <a:endParaRPr lang="en-US" sz="2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Increase understanding</a:t>
            </a:r>
          </a:p>
          <a:p>
            <a:pPr marL="971550" lvl="1" indent="-514350">
              <a:buFont typeface="+mj-lt"/>
              <a:buAutoNum type="arabicPeriod"/>
            </a:pPr>
            <a:endParaRPr lang="en-US" sz="2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Enable residents to protect themselves and prevent the spread of the disease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84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45" y="131976"/>
            <a:ext cx="8596668" cy="83898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How is the </a:t>
            </a:r>
            <a:r>
              <a:rPr lang="en-US" dirty="0" err="1" smtClean="0">
                <a:solidFill>
                  <a:schemeClr val="tx1"/>
                </a:solidFill>
              </a:rPr>
              <a:t>programme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delivered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45" y="970962"/>
            <a:ext cx="8596668" cy="5439265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 smtClean="0"/>
              <a:t>Through a </a:t>
            </a:r>
            <a:r>
              <a:rPr lang="en-US" sz="2400" b="1" dirty="0" smtClean="0"/>
              <a:t>Consortium </a:t>
            </a:r>
            <a:r>
              <a:rPr lang="en-US" sz="2400" b="1" dirty="0" smtClean="0"/>
              <a:t>model that is still being developed</a:t>
            </a:r>
          </a:p>
          <a:p>
            <a:endParaRPr lang="en-US" sz="2400" b="1" dirty="0"/>
          </a:p>
          <a:p>
            <a:r>
              <a:rPr lang="en-US" sz="2400" b="1" dirty="0" smtClean="0"/>
              <a:t>Members are selected from </a:t>
            </a:r>
            <a:r>
              <a:rPr lang="en-US" sz="2400" b="1" dirty="0" err="1" smtClean="0"/>
              <a:t>Ealing’s</a:t>
            </a:r>
            <a:r>
              <a:rPr lang="en-US" sz="2400" b="1" dirty="0" smtClean="0"/>
              <a:t> third sector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Those who join must have experience of health related initiatives</a:t>
            </a:r>
          </a:p>
          <a:p>
            <a:pPr marL="0" indent="0">
              <a:buNone/>
            </a:pPr>
            <a:endParaRPr lang="en-GB" sz="2400" b="1" dirty="0"/>
          </a:p>
          <a:p>
            <a:r>
              <a:rPr lang="en-US" sz="2400" b="1" dirty="0" smtClean="0"/>
              <a:t>Projects can focus on one, two or all of the following three themes: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marL="914400" lvl="1" indent="-457200">
              <a:buFont typeface="+mj-lt"/>
              <a:buAutoNum type="arabicPeriod"/>
            </a:pPr>
            <a:r>
              <a:rPr lang="en-US" sz="2400" b="1" dirty="0" smtClean="0"/>
              <a:t>Raise awareness </a:t>
            </a:r>
            <a:r>
              <a:rPr lang="en-US" sz="2400" b="1" dirty="0" smtClean="0"/>
              <a:t>of issues </a:t>
            </a:r>
            <a:r>
              <a:rPr lang="en-US" sz="2400" b="1" dirty="0" smtClean="0"/>
              <a:t>relating to COVID</a:t>
            </a:r>
          </a:p>
          <a:p>
            <a:pPr marL="914400" lvl="1" indent="-457200">
              <a:buFont typeface="+mj-lt"/>
              <a:buAutoNum type="arabicPeriod"/>
            </a:pPr>
            <a:endParaRPr lang="en-US" sz="24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b="1" dirty="0" smtClean="0"/>
              <a:t>Work to create an understanding of the risks of </a:t>
            </a:r>
            <a:r>
              <a:rPr lang="en-US" sz="2400" b="1" dirty="0" err="1" smtClean="0"/>
              <a:t>covid</a:t>
            </a:r>
            <a:r>
              <a:rPr lang="en-US" sz="2400" b="1" dirty="0" smtClean="0"/>
              <a:t> </a:t>
            </a:r>
          </a:p>
          <a:p>
            <a:pPr marL="914400" lvl="1" indent="-457200">
              <a:buFont typeface="+mj-lt"/>
              <a:buAutoNum type="arabicPeriod"/>
            </a:pPr>
            <a:endParaRPr lang="en-US" sz="24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b="1" dirty="0" smtClean="0"/>
              <a:t>Help equip users with </a:t>
            </a:r>
            <a:r>
              <a:rPr lang="en-US" sz="2400" b="1" dirty="0" err="1" smtClean="0"/>
              <a:t>covid</a:t>
            </a:r>
            <a:r>
              <a:rPr lang="en-US" sz="2400" b="1" dirty="0" smtClean="0"/>
              <a:t> knowledge that protects them as well as others around them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8423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1531</TotalTime>
  <Words>655</Words>
  <Application>Microsoft Office PowerPoint</Application>
  <PresentationFormat>Widescreen</PresentationFormat>
  <Paragraphs>129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Aharoni</vt:lpstr>
      <vt:lpstr>Arial</vt:lpstr>
      <vt:lpstr>Calibri</vt:lpstr>
      <vt:lpstr>Trebuchet MS</vt:lpstr>
      <vt:lpstr>Wingdings</vt:lpstr>
      <vt:lpstr>Wingdings 3</vt:lpstr>
      <vt:lpstr>Facet</vt:lpstr>
      <vt:lpstr>PowerPoint Presentation</vt:lpstr>
      <vt:lpstr>About EACH (continued)</vt:lpstr>
      <vt:lpstr>The organisation provides services in 11London boroughs  </vt:lpstr>
      <vt:lpstr>Map of geographical reach</vt:lpstr>
      <vt:lpstr>Example of EACH’s services</vt:lpstr>
      <vt:lpstr>Services (continued)</vt:lpstr>
      <vt:lpstr>PowerPoint Presentation</vt:lpstr>
      <vt:lpstr>About Ealing COVID Community Engagement Programme</vt:lpstr>
      <vt:lpstr>How is the programme delivered </vt:lpstr>
      <vt:lpstr>Programme’s outcomes via the Consortium</vt:lpstr>
      <vt:lpstr>Examples of Communication Media </vt:lpstr>
      <vt:lpstr>Any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Mamta Khanna</dc:creator>
  <cp:lastModifiedBy>Rosita Tehrani</cp:lastModifiedBy>
  <cp:revision>184</cp:revision>
  <cp:lastPrinted>2019-11-06T17:24:43Z</cp:lastPrinted>
  <dcterms:created xsi:type="dcterms:W3CDTF">2019-11-06T16:23:52Z</dcterms:created>
  <dcterms:modified xsi:type="dcterms:W3CDTF">2021-01-19T17:50:35Z</dcterms:modified>
</cp:coreProperties>
</file>